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83" r:id="rId3"/>
    <p:sldId id="257" r:id="rId4"/>
    <p:sldId id="324" r:id="rId5"/>
    <p:sldId id="258" r:id="rId6"/>
    <p:sldId id="259" r:id="rId7"/>
    <p:sldId id="262" r:id="rId8"/>
    <p:sldId id="263" r:id="rId9"/>
    <p:sldId id="326" r:id="rId10"/>
    <p:sldId id="327" r:id="rId11"/>
    <p:sldId id="329" r:id="rId12"/>
    <p:sldId id="298" r:id="rId13"/>
    <p:sldId id="332" r:id="rId14"/>
    <p:sldId id="303" r:id="rId15"/>
    <p:sldId id="330" r:id="rId16"/>
    <p:sldId id="304" r:id="rId17"/>
    <p:sldId id="305" r:id="rId18"/>
    <p:sldId id="306" r:id="rId19"/>
    <p:sldId id="335" r:id="rId20"/>
    <p:sldId id="339" r:id="rId21"/>
    <p:sldId id="343" r:id="rId22"/>
    <p:sldId id="334" r:id="rId23"/>
    <p:sldId id="336" r:id="rId24"/>
    <p:sldId id="333" r:id="rId25"/>
    <p:sldId id="337" r:id="rId26"/>
    <p:sldId id="340" r:id="rId27"/>
    <p:sldId id="342" r:id="rId28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9">
          <p15:clr>
            <a:srgbClr val="A4A3A4"/>
          </p15:clr>
        </p15:guide>
        <p15:guide id="2" orient="horz" pos="4261">
          <p15:clr>
            <a:srgbClr val="A4A3A4"/>
          </p15:clr>
        </p15:guide>
        <p15:guide id="3" pos="158">
          <p15:clr>
            <a:srgbClr val="A4A3A4"/>
          </p15:clr>
        </p15:guide>
        <p15:guide id="4" pos="56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FF9933"/>
    <a:srgbClr val="FF3300"/>
    <a:srgbClr val="ECE32E"/>
    <a:srgbClr val="3399FF"/>
    <a:srgbClr val="000066"/>
    <a:srgbClr val="99CCFF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65" autoAdjust="0"/>
    <p:restoredTop sz="94657" autoAdjust="0"/>
  </p:normalViewPr>
  <p:slideViewPr>
    <p:cSldViewPr>
      <p:cViewPr varScale="1">
        <p:scale>
          <a:sx n="109" d="100"/>
          <a:sy n="109" d="100"/>
        </p:scale>
        <p:origin x="3216" y="102"/>
      </p:cViewPr>
      <p:guideLst>
        <p:guide orient="horz" pos="119"/>
        <p:guide orient="horz" pos="4261"/>
        <p:guide pos="158"/>
        <p:guide pos="56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/>
            </a:lvl1pPr>
          </a:lstStyle>
          <a:p>
            <a:endParaRPr lang="de-DE" altLang="en-US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de-DE" altLang="en-US"/>
          </a:p>
        </p:txBody>
      </p:sp>
      <p:sp>
        <p:nvSpPr>
          <p:cNvPr id="1116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/>
            </a:lvl1pPr>
          </a:lstStyle>
          <a:p>
            <a:endParaRPr lang="de-DE" altLang="en-US"/>
          </a:p>
        </p:txBody>
      </p:sp>
      <p:sp>
        <p:nvSpPr>
          <p:cNvPr id="1116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C956AAD3-3896-49B1-AD02-F25EB94D6AB4}" type="slidenum">
              <a:rPr lang="de-DE" altLang="en-US"/>
              <a:pPr/>
              <a:t>‹Nr.›</a:t>
            </a:fld>
            <a:endParaRPr lang="de-DE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/>
            </a:lvl1pPr>
          </a:lstStyle>
          <a:p>
            <a:endParaRPr lang="en-US" alt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04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Textmasterformate durch Klicken bearbeiten</a:t>
            </a:r>
          </a:p>
          <a:p>
            <a:pPr lvl="1"/>
            <a:r>
              <a:rPr lang="en-US" altLang="en-US" smtClean="0"/>
              <a:t>Zweite Ebene</a:t>
            </a:r>
          </a:p>
          <a:p>
            <a:pPr lvl="2"/>
            <a:r>
              <a:rPr lang="en-US" altLang="en-US" smtClean="0"/>
              <a:t>Dritte Ebene</a:t>
            </a:r>
          </a:p>
          <a:p>
            <a:pPr lvl="3"/>
            <a:r>
              <a:rPr lang="en-US" altLang="en-US" smtClean="0"/>
              <a:t>Vierte Ebene</a:t>
            </a:r>
          </a:p>
          <a:p>
            <a:pPr lvl="4"/>
            <a:r>
              <a:rPr lang="en-US" altLang="en-US" smtClean="0"/>
              <a:t>Fünfte Ebene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/>
            </a:lvl1pPr>
          </a:lstStyle>
          <a:p>
            <a:endParaRPr lang="en-US" altLang="en-U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D791A0BE-F71A-44DD-B3C8-6C63C7669260}" type="slidenum">
              <a:rPr lang="en-US" altLang="en-US"/>
              <a:pPr/>
              <a:t>‹Nr.›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C37AAE-D8BB-4FA3-949D-2B57B0DC1C33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1989138"/>
            <a:ext cx="7772400" cy="1470025"/>
          </a:xfrm>
        </p:spPr>
        <p:txBody>
          <a:bodyPr/>
          <a:lstStyle>
            <a:lvl1pPr>
              <a:defRPr sz="4000">
                <a:latin typeface="Arial Black" panose="020B0A04020102020204" pitchFamily="34" charset="0"/>
              </a:defRPr>
            </a:lvl1pPr>
          </a:lstStyle>
          <a:p>
            <a:pPr lvl="0"/>
            <a:r>
              <a:rPr lang="en-US" altLang="en-US" noProof="0" smtClean="0"/>
              <a:t>Titelmasterformat durch Klicken bearbeiten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4149725"/>
            <a:ext cx="7416800" cy="1752600"/>
          </a:xfrm>
        </p:spPr>
        <p:txBody>
          <a:bodyPr/>
          <a:lstStyle>
            <a:lvl1pPr marL="0" indent="0" algn="r">
              <a:buFontTx/>
              <a:buNone/>
              <a:defRPr i="1"/>
            </a:lvl1pPr>
          </a:lstStyle>
          <a:p>
            <a:pPr lvl="0"/>
            <a:r>
              <a:rPr lang="en-US" altLang="en-US" noProof="0" smtClean="0"/>
              <a:t>Formatvorlage des Untertitelmasters durch Klicken bearbeiten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424319-7AD9-461D-B265-84708BD57FBE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DBAF9-2CC7-463A-B7D0-36BC0B5917D7}" type="slidenum">
              <a:rPr lang="en-US" altLang="en-US"/>
              <a:pPr/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6956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2C9452-B484-4EA1-99D8-421F04160BA4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690A9-0CF5-40F4-9BE3-AFC1671A7345}" type="slidenum">
              <a:rPr lang="en-US" altLang="en-US"/>
              <a:pPr/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7841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250825" y="2781300"/>
            <a:ext cx="4244975" cy="309562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2781300"/>
            <a:ext cx="4244975" cy="309562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4806A4-C7E2-4434-8A00-143A6EFF28AF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6FFD76-18CF-4B70-A223-225E98D5DAA4}" type="slidenum">
              <a:rPr lang="en-US" altLang="en-US"/>
              <a:pPr/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0458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D0E3CF-0BEF-4E55-B5BC-BB851DACAC31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AABD9-7886-488F-9777-4FA34883C630}" type="slidenum">
              <a:rPr lang="en-US" altLang="en-US"/>
              <a:pPr/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5938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99D606-751B-4FA0-A861-F3F6ECF9F688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08D1FF-7B90-4DAA-ABEE-60CEB2BBE747}" type="slidenum">
              <a:rPr lang="en-US" altLang="en-US"/>
              <a:pPr/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6915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A6365C-AB96-4D23-B908-0CB604E36A77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B729FF-F7EC-49E5-A82D-FC9B7F616449}" type="slidenum">
              <a:rPr lang="en-US" altLang="en-US"/>
              <a:pPr/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9845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4DF9BE-AB1B-46BD-91A2-A9816A29645F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9884C-4480-4283-A615-7581AD816B6E}" type="slidenum">
              <a:rPr lang="en-US" altLang="en-US"/>
              <a:pPr/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3726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2E4645-CC4C-4A17-9847-E53E40AB7622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DE5999-71A1-4589-BCC5-5E90E5F6E9AF}" type="slidenum">
              <a:rPr lang="en-US" altLang="en-US"/>
              <a:pPr/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8362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DC6B48-537D-4138-9C4C-1C1758A022B6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802FD-2E26-493A-B652-576C934B8FBD}" type="slidenum">
              <a:rPr lang="en-US" altLang="en-US"/>
              <a:pPr/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7502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732588" y="1484313"/>
            <a:ext cx="2160587" cy="439261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250825" y="1484313"/>
            <a:ext cx="6329363" cy="4392612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46D926-4534-43EC-9700-33D83CFBD864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2DD505-D06B-49F7-882C-E35ED480F402}" type="slidenum">
              <a:rPr lang="en-US" altLang="en-US"/>
              <a:pPr/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0622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0825" y="1484313"/>
            <a:ext cx="864235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250825" y="2781300"/>
            <a:ext cx="4244975" cy="309562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2781300"/>
            <a:ext cx="4244975" cy="309562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250825" y="6616700"/>
            <a:ext cx="1657350" cy="241300"/>
          </a:xfrm>
        </p:spPr>
        <p:txBody>
          <a:bodyPr/>
          <a:lstStyle>
            <a:lvl1pPr>
              <a:defRPr/>
            </a:lvl1pPr>
          </a:lstStyle>
          <a:p>
            <a:fld id="{907826E7-D89F-424D-B16E-3F14FD0D6576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2051050" y="6597650"/>
            <a:ext cx="5545138" cy="2603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7885113" y="6616700"/>
            <a:ext cx="1008062" cy="241300"/>
          </a:xfrm>
        </p:spPr>
        <p:txBody>
          <a:bodyPr/>
          <a:lstStyle>
            <a:lvl1pPr>
              <a:defRPr/>
            </a:lvl1pPr>
          </a:lstStyle>
          <a:p>
            <a:fld id="{755B461F-A49E-4C3C-8EC2-4A219AFABFA4}" type="slidenum">
              <a:rPr lang="en-US" altLang="en-US"/>
              <a:pPr/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7407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484313"/>
            <a:ext cx="86423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2781300"/>
            <a:ext cx="8642350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Textmasterformate durch Klicken bearbeiten</a:t>
            </a:r>
          </a:p>
          <a:p>
            <a:pPr lvl="1"/>
            <a:r>
              <a:rPr lang="en-US" altLang="en-US" smtClean="0"/>
              <a:t>Zweite Ebene</a:t>
            </a:r>
          </a:p>
          <a:p>
            <a:pPr lvl="2"/>
            <a:r>
              <a:rPr lang="en-US" altLang="en-US" smtClean="0"/>
              <a:t>Dritte Ebene</a:t>
            </a:r>
          </a:p>
          <a:p>
            <a:pPr lvl="3"/>
            <a:r>
              <a:rPr lang="en-US" altLang="en-US" smtClean="0"/>
              <a:t>Vierte Ebene</a:t>
            </a:r>
          </a:p>
          <a:p>
            <a:pPr lvl="4"/>
            <a:r>
              <a:rPr lang="en-US" altLang="en-US" smtClean="0"/>
              <a:t>Fünfte Ebene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0825" y="6616700"/>
            <a:ext cx="1657350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000"/>
            </a:lvl1pPr>
          </a:lstStyle>
          <a:p>
            <a:fld id="{DD5E9BA9-7015-4D75-B3E1-31DFEE6277F4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51050" y="6597650"/>
            <a:ext cx="5545138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85113" y="6616700"/>
            <a:ext cx="1008062" cy="24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fld id="{3F18D320-5065-4889-ACA4-C05B04A86804}" type="slidenum">
              <a:rPr lang="en-US" altLang="en-US"/>
              <a:pPr/>
              <a:t>‹Nr.›</a:t>
            </a:fld>
            <a:endParaRPr lang="en-US" altLang="en-US"/>
          </a:p>
        </p:txBody>
      </p:sp>
      <p:sp>
        <p:nvSpPr>
          <p:cNvPr id="54280" name="Text Box 2056"/>
          <p:cNvSpPr txBox="1">
            <a:spLocks noChangeArrowheads="1"/>
          </p:cNvSpPr>
          <p:nvPr userDrawn="1"/>
        </p:nvSpPr>
        <p:spPr bwMode="auto">
          <a:xfrm>
            <a:off x="755650" y="115888"/>
            <a:ext cx="60563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de-CH" altLang="en-US" sz="2800" b="1">
                <a:solidFill>
                  <a:srgbClr val="99CCFF"/>
                </a:solidFill>
              </a:rPr>
              <a:t>TECO Coatron A4 Service Training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5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8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05C04-DC53-46FA-9D25-9994E9DA4A02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6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DB290-6B12-425B-B282-10E04A8F9C8F}" type="slidenum">
              <a:rPr lang="en-US" altLang="en-US"/>
              <a:pPr/>
              <a:t>1</a:t>
            </a:fld>
            <a:endParaRPr lang="en-US" altLang="en-US"/>
          </a:p>
        </p:txBody>
      </p:sp>
      <p:pic>
        <p:nvPicPr>
          <p:cNvPr id="21516" name="Picture 12" descr="AG00011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590800"/>
            <a:ext cx="2763838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1193800" y="990600"/>
            <a:ext cx="1511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de-CH" altLang="en-US" sz="2000" b="1">
                <a:solidFill>
                  <a:srgbClr val="99CCFF"/>
                </a:solidFill>
              </a:rPr>
              <a:t>WELCOME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5974F-0084-4734-997B-62A07B7B0FA3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7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8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D0E8-E6DE-475B-9EA6-8FCF6493A5D3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395288" y="2060575"/>
            <a:ext cx="4673600" cy="343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CH" altLang="en-US" sz="1600" b="1"/>
              <a:t>1. Day : </a:t>
            </a:r>
          </a:p>
          <a:p>
            <a:endParaRPr lang="de-CH" altLang="en-US" sz="1400" b="1"/>
          </a:p>
          <a:p>
            <a:r>
              <a:rPr lang="de-CH" altLang="en-US" sz="1400"/>
              <a:t>Morning:	- Coagulation Theory (optional)</a:t>
            </a:r>
          </a:p>
          <a:p>
            <a:r>
              <a:rPr lang="en-US" altLang="en-US" sz="1400"/>
              <a:t>		- First Installation of instrument</a:t>
            </a:r>
          </a:p>
          <a:p>
            <a:r>
              <a:rPr lang="en-US" altLang="en-US" sz="1400"/>
              <a:t>		- Operation and service functions</a:t>
            </a:r>
          </a:p>
          <a:p>
            <a:r>
              <a:rPr lang="en-US" altLang="en-US" sz="1400"/>
              <a:t>		- Hidden Functions</a:t>
            </a:r>
          </a:p>
          <a:p>
            <a:r>
              <a:rPr lang="en-US" altLang="en-US" sz="1400"/>
              <a:t>		- Maintenance Routine</a:t>
            </a:r>
          </a:p>
          <a:p>
            <a:r>
              <a:rPr lang="en-US" altLang="en-US" sz="1400"/>
              <a:t>		- Firmware Update</a:t>
            </a:r>
          </a:p>
          <a:p>
            <a:r>
              <a:rPr lang="en-US" altLang="en-US" sz="1400"/>
              <a:t>		- Practical tutorial on instrument</a:t>
            </a:r>
          </a:p>
          <a:p>
            <a:endParaRPr lang="en-US" altLang="en-US" sz="1400"/>
          </a:p>
          <a:p>
            <a:r>
              <a:rPr lang="en-US" altLang="en-US" sz="1400"/>
              <a:t>Afternoon	-</a:t>
            </a:r>
            <a:r>
              <a:rPr lang="de-DE" altLang="en-US" sz="1400"/>
              <a:t> TECAM  Tutorial </a:t>
            </a:r>
          </a:p>
          <a:p>
            <a:r>
              <a:rPr lang="de-DE" altLang="en-US"/>
              <a:t>		(installation, create worklists ,receive results, 	make reports, quality control, connect to LIS, 	workflow scenarios)                                 </a:t>
            </a:r>
          </a:p>
          <a:p>
            <a:endParaRPr lang="de-DE" altLang="en-US" sz="1400"/>
          </a:p>
          <a:p>
            <a:r>
              <a:rPr lang="de-DE" altLang="en-US" sz="1400"/>
              <a:t> 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395288" y="1557338"/>
            <a:ext cx="6924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de-CH" altLang="en-US" sz="1400"/>
              <a:t>Supervisor:	Christian Baumgartner, TECO Germany</a:t>
            </a: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539750" y="5157788"/>
            <a:ext cx="7158038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de-CH" altLang="en-US" sz="1400" b="1" i="1">
                <a:solidFill>
                  <a:srgbClr val="FF9933"/>
                </a:solidFill>
              </a:rPr>
              <a:t>The „Certificate Of Service“ will be hand over to those who pass the final exam.</a:t>
            </a:r>
          </a:p>
          <a:p>
            <a:pPr algn="l"/>
            <a:r>
              <a:rPr lang="de-CH" altLang="en-US" sz="1400" b="1" i="1">
                <a:solidFill>
                  <a:srgbClr val="FF9933"/>
                </a:solidFill>
              </a:rPr>
              <a:t>Only the certificate will authorize you for servicing TECO instruments.</a:t>
            </a:r>
          </a:p>
          <a:p>
            <a:pPr algn="l"/>
            <a:endParaRPr lang="de-CH" altLang="en-US" sz="1400" b="1" i="1">
              <a:solidFill>
                <a:srgbClr val="FF9933"/>
              </a:solidFill>
            </a:endParaRPr>
          </a:p>
          <a:p>
            <a:pPr algn="l"/>
            <a:r>
              <a:rPr lang="de-CH" altLang="en-US" sz="1400" b="1"/>
              <a:t>So please pay attention during the training and ask if something isn‘t clear for you.</a:t>
            </a:r>
          </a:p>
          <a:p>
            <a:pPr algn="l"/>
            <a:r>
              <a:rPr lang="de-CH" altLang="en-US" sz="1400" b="1"/>
              <a:t>Remember that there are no stupid questions but only stupid answers!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4859338" y="2133600"/>
            <a:ext cx="3889375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CH" altLang="en-US" sz="1600" b="1"/>
              <a:t>2. Day : </a:t>
            </a:r>
          </a:p>
          <a:p>
            <a:endParaRPr lang="de-CH" altLang="en-US" sz="1400" b="1"/>
          </a:p>
          <a:p>
            <a:r>
              <a:rPr lang="de-CH" altLang="en-US" sz="1400"/>
              <a:t>Morning:	-</a:t>
            </a:r>
            <a:r>
              <a:rPr lang="en-US" altLang="en-US" sz="1400"/>
              <a:t> Replacement of components </a:t>
            </a:r>
          </a:p>
          <a:p>
            <a:r>
              <a:rPr lang="en-US" altLang="en-US" sz="1400"/>
              <a:t>		- QC Quality Check</a:t>
            </a:r>
          </a:p>
          <a:p>
            <a:r>
              <a:rPr lang="en-US" altLang="en-US" sz="1400"/>
              <a:t>		- Typical problems</a:t>
            </a:r>
          </a:p>
          <a:p>
            <a:endParaRPr lang="de-DE" altLang="en-US" sz="1400"/>
          </a:p>
          <a:p>
            <a:r>
              <a:rPr lang="de-DE" altLang="en-US" sz="1400"/>
              <a:t>Afternoon:	- Pratical training on instrument</a:t>
            </a:r>
          </a:p>
          <a:p>
            <a:r>
              <a:rPr lang="de-DE" altLang="en-US" sz="1400"/>
              <a:t>		- Final exam</a:t>
            </a:r>
          </a:p>
          <a:p>
            <a:endParaRPr lang="de-CH" altLang="en-US" b="1"/>
          </a:p>
          <a:p>
            <a:r>
              <a:rPr lang="de-CH" altLang="en-US" sz="1600" b="1"/>
              <a:t>3. Day :</a:t>
            </a:r>
            <a:r>
              <a:rPr lang="de-CH" altLang="en-US" b="1"/>
              <a:t> (optional)</a:t>
            </a:r>
          </a:p>
          <a:p>
            <a:endParaRPr lang="de-CH" altLang="en-US" b="1"/>
          </a:p>
          <a:p>
            <a:r>
              <a:rPr lang="de-CH" altLang="en-US" sz="1400"/>
              <a:t>		- TECAM TUTORIAL</a:t>
            </a:r>
          </a:p>
          <a:p>
            <a:r>
              <a:rPr lang="de-CH" altLang="en-US" sz="1400"/>
              <a:t>		- Application Training</a:t>
            </a:r>
          </a:p>
          <a:p>
            <a:r>
              <a:rPr lang="de-CH" altLang="en-US" sz="1400"/>
              <a:t>		 ( Calibration, QC &amp; Test Protocol)</a:t>
            </a:r>
            <a:endParaRPr lang="de-DE" altLang="en-US" sz="1400"/>
          </a:p>
          <a:p>
            <a:r>
              <a:rPr lang="de-DE" altLang="en-US" sz="14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9EB07-DC02-4754-A3EE-EFE13CEE81E9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6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C5D4D-5047-4021-8305-BDB78780D9DC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84175" y="1676400"/>
            <a:ext cx="7772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/>
              <a:t>What is haemostasis?</a:t>
            </a:r>
            <a:endParaRPr lang="de-DE" altLang="en-US" sz="2400"/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762000" y="2590800"/>
            <a:ext cx="8001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de-DE" altLang="en-US" sz="2400"/>
              <a:t>Haemostasis is a balanced interaction of blood cells, vascular system, plasma proteins and low molecular substances to impede</a:t>
            </a:r>
          </a:p>
          <a:p>
            <a:pPr algn="l" eaLnBrk="0" hangingPunct="0">
              <a:spcBef>
                <a:spcPct val="50000"/>
              </a:spcBef>
            </a:pPr>
            <a:endParaRPr lang="de-DE" altLang="en-US" sz="2400"/>
          </a:p>
          <a:p>
            <a:pPr algn="l" eaLnBrk="0" hangingPunct="0">
              <a:spcBef>
                <a:spcPct val="50000"/>
              </a:spcBef>
            </a:pPr>
            <a:r>
              <a:rPr lang="de-DE" altLang="en-US" sz="3200"/>
              <a:t>  </a:t>
            </a:r>
            <a:r>
              <a:rPr lang="de-DE" altLang="en-US" sz="3600" b="1" i="1"/>
              <a:t>BLEEDING OR THROMBOSIS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4A75D-5ED6-4C5C-BCD2-8B9CFBC9FB76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1ABB2-A39D-4905-B0D9-753E3ED6B396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752600"/>
            <a:ext cx="8642350" cy="914400"/>
          </a:xfrm>
        </p:spPr>
        <p:txBody>
          <a:bodyPr/>
          <a:lstStyle/>
          <a:p>
            <a:r>
              <a:rPr lang="de-DE" altLang="en-US"/>
              <a:t>Haemostasis does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895600"/>
            <a:ext cx="8642350" cy="2020888"/>
          </a:xfrm>
        </p:spPr>
        <p:txBody>
          <a:bodyPr/>
          <a:lstStyle/>
          <a:p>
            <a:r>
              <a:rPr lang="de-DE" altLang="en-US"/>
              <a:t>Impede the loss of blood</a:t>
            </a:r>
          </a:p>
          <a:p>
            <a:r>
              <a:rPr lang="de-DE" altLang="en-US"/>
              <a:t>Keep the blood flowing</a:t>
            </a:r>
          </a:p>
          <a:p>
            <a:r>
              <a:rPr lang="de-DE" altLang="en-US"/>
              <a:t>Repair injured vasculature or tissue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0FCC-2121-4D21-9828-FCFF3D407A87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11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12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68CE8-EED9-44F8-AA9A-2BCF3FC92818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84175" y="1676400"/>
            <a:ext cx="77724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marL="457200" indent="-457200"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indent="-457200"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57200" indent="-457200"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457200" indent="-457200"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457200" indent="-457200"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914400" indent="-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371600" indent="-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828800" indent="-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286000" indent="-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2400"/>
              <a:t>The three phases of haemostasis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914400" y="2514600"/>
            <a:ext cx="2438400" cy="30480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 eaLnBrk="0" hangingPunct="0">
              <a:spcBef>
                <a:spcPct val="50000"/>
              </a:spcBef>
            </a:pPr>
            <a:r>
              <a:rPr lang="de-DE" altLang="en-US" sz="2000" b="1" u="sng">
                <a:latin typeface="Times New Roman" panose="02020603050405020304" pitchFamily="18" charset="0"/>
              </a:rPr>
              <a:t>Primary Hemostasis</a:t>
            </a:r>
          </a:p>
          <a:p>
            <a:pPr algn="l" eaLnBrk="0" hangingPunct="0">
              <a:spcBef>
                <a:spcPct val="50000"/>
              </a:spcBef>
              <a:buFontTx/>
              <a:buChar char="•"/>
            </a:pPr>
            <a:r>
              <a:rPr lang="de-DE" altLang="en-US" sz="1800">
                <a:latin typeface="Times New Roman" panose="02020603050405020304" pitchFamily="18" charset="0"/>
              </a:rPr>
              <a:t>Vasoconstriction</a:t>
            </a:r>
          </a:p>
          <a:p>
            <a:pPr algn="l" eaLnBrk="0" hangingPunct="0">
              <a:spcBef>
                <a:spcPct val="50000"/>
              </a:spcBef>
              <a:buFontTx/>
              <a:buChar char="•"/>
            </a:pPr>
            <a:r>
              <a:rPr lang="de-DE" altLang="en-US" sz="1800">
                <a:latin typeface="Times New Roman" panose="02020603050405020304" pitchFamily="18" charset="0"/>
              </a:rPr>
              <a:t>Platelet adhesion </a:t>
            </a:r>
          </a:p>
          <a:p>
            <a:pPr algn="l" eaLnBrk="0" hangingPunct="0">
              <a:spcBef>
                <a:spcPct val="50000"/>
              </a:spcBef>
              <a:buFontTx/>
              <a:buChar char="•"/>
            </a:pPr>
            <a:r>
              <a:rPr lang="de-DE" altLang="en-US" sz="1800">
                <a:latin typeface="Times New Roman" panose="02020603050405020304" pitchFamily="18" charset="0"/>
              </a:rPr>
              <a:t>Platelet aggregation</a:t>
            </a:r>
          </a:p>
          <a:p>
            <a:pPr algn="l" eaLnBrk="0" hangingPunct="0">
              <a:spcBef>
                <a:spcPct val="50000"/>
              </a:spcBef>
            </a:pPr>
            <a:r>
              <a:rPr lang="de-DE" altLang="en-US" sz="1600">
                <a:latin typeface="Times New Roman" panose="02020603050405020304" pitchFamily="18" charset="0"/>
              </a:rPr>
              <a:t>(Platelet=Thrombocytes)</a:t>
            </a:r>
          </a:p>
          <a:p>
            <a:pPr algn="l" eaLnBrk="0" hangingPunct="0">
              <a:spcBef>
                <a:spcPct val="50000"/>
              </a:spcBef>
            </a:pPr>
            <a:r>
              <a:rPr lang="de-DE" altLang="en-US" sz="1600">
                <a:latin typeface="Times New Roman" panose="02020603050405020304" pitchFamily="18" charset="0"/>
              </a:rPr>
              <a:t>( minutes )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3429000" y="2514600"/>
            <a:ext cx="2438400" cy="30480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>
              <a:spcBef>
                <a:spcPct val="50000"/>
              </a:spcBef>
            </a:pPr>
            <a:r>
              <a:rPr lang="de-DE" altLang="en-US" sz="2000" b="1" u="sng">
                <a:latin typeface="Times New Roman" panose="02020603050405020304" pitchFamily="18" charset="0"/>
              </a:rPr>
              <a:t>Coagulation</a:t>
            </a:r>
          </a:p>
          <a:p>
            <a:pPr algn="l" eaLnBrk="0" hangingPunct="0">
              <a:spcBef>
                <a:spcPct val="50000"/>
              </a:spcBef>
              <a:buFontTx/>
              <a:buChar char="•"/>
            </a:pPr>
            <a:r>
              <a:rPr lang="de-DE" altLang="en-US" sz="1800">
                <a:latin typeface="Times New Roman" panose="02020603050405020304" pitchFamily="18" charset="0"/>
              </a:rPr>
              <a:t>Activation of coagulation factors </a:t>
            </a:r>
          </a:p>
          <a:p>
            <a:pPr algn="l" eaLnBrk="0" hangingPunct="0">
              <a:spcBef>
                <a:spcPct val="50000"/>
              </a:spcBef>
            </a:pPr>
            <a:r>
              <a:rPr lang="de-DE" altLang="en-US" sz="1800">
                <a:latin typeface="Times New Roman" panose="02020603050405020304" pitchFamily="18" charset="0"/>
              </a:rPr>
              <a:t>( Coagulation cascade)</a:t>
            </a:r>
          </a:p>
          <a:p>
            <a:pPr algn="l" eaLnBrk="0" hangingPunct="0">
              <a:spcBef>
                <a:spcPct val="50000"/>
              </a:spcBef>
            </a:pPr>
            <a:endParaRPr lang="de-DE" altLang="en-US" sz="1800">
              <a:latin typeface="Times New Roman" panose="02020603050405020304" pitchFamily="18" charset="0"/>
            </a:endParaRPr>
          </a:p>
          <a:p>
            <a:pPr algn="l" eaLnBrk="0" hangingPunct="0">
              <a:spcBef>
                <a:spcPct val="50000"/>
              </a:spcBef>
              <a:buFontTx/>
              <a:buChar char="•"/>
            </a:pPr>
            <a:r>
              <a:rPr lang="de-DE" altLang="en-US" sz="1800">
                <a:latin typeface="Times New Roman" panose="02020603050405020304" pitchFamily="18" charset="0"/>
              </a:rPr>
              <a:t>Formation of a fibrin     ( minutes )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5943600" y="2514600"/>
            <a:ext cx="2438400" cy="30480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 eaLnBrk="0" hangingPunct="0">
              <a:spcBef>
                <a:spcPct val="50000"/>
              </a:spcBef>
            </a:pPr>
            <a:r>
              <a:rPr lang="de-DE" altLang="en-US" sz="2000" b="1" u="sng">
                <a:latin typeface="Times New Roman" panose="02020603050405020304" pitchFamily="18" charset="0"/>
              </a:rPr>
              <a:t>Fibrinolysis</a:t>
            </a:r>
          </a:p>
          <a:p>
            <a:pPr algn="l" eaLnBrk="0" hangingPunct="0">
              <a:spcBef>
                <a:spcPct val="50000"/>
              </a:spcBef>
              <a:buFontTx/>
              <a:buChar char="•"/>
            </a:pPr>
            <a:r>
              <a:rPr lang="de-DE" altLang="en-US" sz="2000">
                <a:latin typeface="Times New Roman" panose="02020603050405020304" pitchFamily="18" charset="0"/>
              </a:rPr>
              <a:t>lysis of the clot </a:t>
            </a:r>
          </a:p>
          <a:p>
            <a:pPr algn="l" eaLnBrk="0" hangingPunct="0">
              <a:spcBef>
                <a:spcPct val="50000"/>
              </a:spcBef>
            </a:pPr>
            <a:r>
              <a:rPr lang="de-DE" altLang="en-US" sz="2000">
                <a:latin typeface="Times New Roman" panose="02020603050405020304" pitchFamily="18" charset="0"/>
              </a:rPr>
              <a:t> </a:t>
            </a:r>
            <a:r>
              <a:rPr lang="de-DE" altLang="en-US" sz="1600">
                <a:latin typeface="Times New Roman" panose="02020603050405020304" pitchFamily="18" charset="0"/>
              </a:rPr>
              <a:t>( cleavage of fibrin by plasmin to degradation products i.e. D-Dimer)</a:t>
            </a:r>
          </a:p>
          <a:p>
            <a:pPr algn="l" eaLnBrk="0" hangingPunct="0">
              <a:spcBef>
                <a:spcPct val="50000"/>
              </a:spcBef>
            </a:pPr>
            <a:endParaRPr lang="de-DE" altLang="en-US" sz="1600">
              <a:latin typeface="Times New Roman" panose="02020603050405020304" pitchFamily="18" charset="0"/>
            </a:endParaRPr>
          </a:p>
        </p:txBody>
      </p:sp>
      <p:sp>
        <p:nvSpPr>
          <p:cNvPr id="23560" name="AutoShape 8"/>
          <p:cNvSpPr>
            <a:spLocks noChangeArrowheads="1"/>
          </p:cNvSpPr>
          <p:nvPr/>
        </p:nvSpPr>
        <p:spPr bwMode="auto">
          <a:xfrm>
            <a:off x="381000" y="2209800"/>
            <a:ext cx="457200" cy="1752600"/>
          </a:xfrm>
          <a:prstGeom prst="curvedRightArrow">
            <a:avLst>
              <a:gd name="adj1" fmla="val 39753"/>
              <a:gd name="adj2" fmla="val 124299"/>
              <a:gd name="adj3" fmla="val 53819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914400" y="2057400"/>
            <a:ext cx="8032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de-DE" altLang="en-US" sz="2000">
                <a:latin typeface="Times New Roman" panose="02020603050405020304" pitchFamily="18" charset="0"/>
              </a:rPr>
              <a:t>Injury</a:t>
            </a:r>
          </a:p>
        </p:txBody>
      </p:sp>
      <p:sp>
        <p:nvSpPr>
          <p:cNvPr id="23562" name="AutoShape 10"/>
          <p:cNvSpPr>
            <a:spLocks noChangeArrowheads="1"/>
          </p:cNvSpPr>
          <p:nvPr/>
        </p:nvSpPr>
        <p:spPr bwMode="auto">
          <a:xfrm>
            <a:off x="8410575" y="4648200"/>
            <a:ext cx="428625" cy="1676400"/>
          </a:xfrm>
          <a:prstGeom prst="curvedLeftArrow">
            <a:avLst>
              <a:gd name="adj1" fmla="val 40668"/>
              <a:gd name="adj2" fmla="val 118891"/>
              <a:gd name="adj3" fmla="val 33333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7315200" y="5791200"/>
            <a:ext cx="987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de-DE" altLang="en-US" sz="2000">
                <a:latin typeface="Times New Roman" panose="02020603050405020304" pitchFamily="18" charset="0"/>
              </a:rPr>
              <a:t>Healing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 animBg="1" autoUpdateAnimBg="0"/>
      <p:bldP spid="23558" grpId="0" animBg="1" autoUpdateAnimBg="0"/>
      <p:bldP spid="23559" grpId="0" animBg="1" autoUpdateAnimBg="0"/>
      <p:bldP spid="23561" grpId="0" autoUpdateAnimBg="0"/>
      <p:bldP spid="2356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5D8DD-3848-4BE7-9095-1492BC0C1EE4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6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7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02CE0-D336-4F53-883B-A1894ABD39F5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84175" y="1676400"/>
            <a:ext cx="7772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/>
              <a:t>The coagulation cascade</a:t>
            </a:r>
            <a:endParaRPr lang="de-DE" altLang="en-US" sz="2400"/>
          </a:p>
        </p:txBody>
      </p:sp>
      <p:pic>
        <p:nvPicPr>
          <p:cNvPr id="24581" name="Picture 5" descr="coagulation casc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209800"/>
            <a:ext cx="5562600" cy="290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990600" y="5392738"/>
            <a:ext cx="7620000" cy="1069975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de-DE" altLang="en-US" sz="1600" b="1"/>
              <a:t>For activation of factor FII, FVII, FIX, FX the presence of Vitamin K is needed</a:t>
            </a:r>
          </a:p>
          <a:p>
            <a:pPr algn="l" eaLnBrk="0" hangingPunct="0">
              <a:spcBef>
                <a:spcPct val="50000"/>
              </a:spcBef>
            </a:pPr>
            <a:r>
              <a:rPr lang="de-DE" altLang="en-US" sz="1600" b="1"/>
              <a:t>Extrinsic activation by tissue factor ( Thromboplastin )</a:t>
            </a:r>
          </a:p>
          <a:p>
            <a:pPr algn="l" eaLnBrk="0" hangingPunct="0">
              <a:spcBef>
                <a:spcPct val="50000"/>
              </a:spcBef>
            </a:pPr>
            <a:r>
              <a:rPr lang="de-DE" altLang="en-US" sz="1600" b="1"/>
              <a:t>Intrinsic activation by negative charged surfaces ( Calcium Ions 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C3365-8FEA-4AF9-9804-59BE6688269C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22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23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A189F-67DD-437D-BBBE-3551D9CC034C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539750" y="1125538"/>
            <a:ext cx="7772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2400"/>
              <a:t>Clotting Assays 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371600" y="4343400"/>
            <a:ext cx="2133600" cy="196215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 eaLnBrk="0" hangingPunct="0">
              <a:spcBef>
                <a:spcPct val="50000"/>
              </a:spcBef>
            </a:pPr>
            <a:r>
              <a:rPr lang="de-DE" altLang="en-US" sz="1600" b="1" u="sng"/>
              <a:t>Main Activators:</a:t>
            </a:r>
          </a:p>
          <a:p>
            <a:pPr algn="l" eaLnBrk="0" hangingPunct="0">
              <a:spcBef>
                <a:spcPct val="50000"/>
              </a:spcBef>
              <a:buFontTx/>
              <a:buChar char="•"/>
            </a:pPr>
            <a:r>
              <a:rPr lang="de-DE" altLang="en-US" sz="1600" b="1"/>
              <a:t> Thromboplastin    ( extrinsic, </a:t>
            </a:r>
            <a:r>
              <a:rPr lang="de-DE" altLang="en-US" sz="1600" b="1">
                <a:solidFill>
                  <a:srgbClr val="FF0066"/>
                </a:solidFill>
              </a:rPr>
              <a:t>PT</a:t>
            </a:r>
            <a:r>
              <a:rPr lang="de-DE" altLang="en-US" sz="1600" b="1">
                <a:solidFill>
                  <a:srgbClr val="FF0000"/>
                </a:solidFill>
              </a:rPr>
              <a:t> </a:t>
            </a:r>
            <a:r>
              <a:rPr lang="de-DE" altLang="en-US" sz="1600" b="1"/>
              <a:t>)</a:t>
            </a:r>
          </a:p>
          <a:p>
            <a:pPr algn="l" eaLnBrk="0" hangingPunct="0">
              <a:spcBef>
                <a:spcPct val="50000"/>
              </a:spcBef>
              <a:buFontTx/>
              <a:buChar char="•"/>
            </a:pPr>
            <a:r>
              <a:rPr lang="de-DE" altLang="en-US" sz="1600" b="1"/>
              <a:t>CaCl </a:t>
            </a:r>
          </a:p>
          <a:p>
            <a:pPr algn="l" eaLnBrk="0" hangingPunct="0">
              <a:lnSpc>
                <a:spcPct val="50000"/>
              </a:lnSpc>
              <a:spcBef>
                <a:spcPct val="50000"/>
              </a:spcBef>
            </a:pPr>
            <a:r>
              <a:rPr lang="de-DE" altLang="en-US" sz="1600" b="1"/>
              <a:t>( intrinsic ,</a:t>
            </a:r>
            <a:r>
              <a:rPr lang="de-DE" altLang="en-US" sz="1600" b="1">
                <a:solidFill>
                  <a:srgbClr val="FF0066"/>
                </a:solidFill>
              </a:rPr>
              <a:t>APTT </a:t>
            </a:r>
            <a:r>
              <a:rPr lang="de-DE" altLang="en-US" sz="1600" b="1"/>
              <a:t>)</a:t>
            </a:r>
          </a:p>
          <a:p>
            <a:pPr algn="l" eaLnBrk="0" hangingPunct="0">
              <a:lnSpc>
                <a:spcPct val="50000"/>
              </a:lnSpc>
              <a:spcBef>
                <a:spcPct val="50000"/>
              </a:spcBef>
              <a:buFontTx/>
              <a:buChar char="•"/>
            </a:pPr>
            <a:r>
              <a:rPr lang="de-DE" altLang="en-US" sz="1600" b="1"/>
              <a:t>Thrombin ( </a:t>
            </a:r>
            <a:r>
              <a:rPr lang="de-DE" altLang="en-US" sz="1600" b="1">
                <a:solidFill>
                  <a:srgbClr val="FF0066"/>
                </a:solidFill>
              </a:rPr>
              <a:t>FIB </a:t>
            </a:r>
            <a:r>
              <a:rPr lang="de-DE" altLang="en-US" sz="1600" b="1"/>
              <a:t>)</a:t>
            </a:r>
          </a:p>
          <a:p>
            <a:pPr algn="l" eaLnBrk="0" hangingPunct="0">
              <a:lnSpc>
                <a:spcPct val="50000"/>
              </a:lnSpc>
              <a:spcBef>
                <a:spcPct val="50000"/>
              </a:spcBef>
            </a:pPr>
            <a:endParaRPr lang="de-DE" altLang="en-US" sz="1600" b="1"/>
          </a:p>
          <a:p>
            <a:pPr algn="l" eaLnBrk="0" hangingPunct="0">
              <a:lnSpc>
                <a:spcPct val="50000"/>
              </a:lnSpc>
              <a:spcBef>
                <a:spcPct val="50000"/>
              </a:spcBef>
            </a:pPr>
            <a:endParaRPr lang="de-DE" altLang="en-US" sz="1600" b="1"/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3581400" y="4343400"/>
            <a:ext cx="2133600" cy="196215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 eaLnBrk="0" hangingPunct="0">
              <a:spcBef>
                <a:spcPct val="50000"/>
              </a:spcBef>
            </a:pPr>
            <a:r>
              <a:rPr lang="de-DE" altLang="en-US" sz="1600" b="1" u="sng"/>
              <a:t>Detection :</a:t>
            </a:r>
          </a:p>
          <a:p>
            <a:pPr algn="l" eaLnBrk="0" hangingPunct="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de-DE" altLang="en-US" sz="1600" b="1"/>
              <a:t> Mechanical </a:t>
            </a:r>
          </a:p>
          <a:p>
            <a:pPr algn="l" eaLnBrk="0" hangingPunct="0">
              <a:lnSpc>
                <a:spcPct val="50000"/>
              </a:lnSpc>
              <a:spcBef>
                <a:spcPct val="50000"/>
              </a:spcBef>
            </a:pPr>
            <a:r>
              <a:rPr lang="de-DE" altLang="en-US" sz="1600" b="1"/>
              <a:t> </a:t>
            </a:r>
            <a:r>
              <a:rPr lang="de-DE" altLang="en-US" sz="1600"/>
              <a:t>steel ball, change </a:t>
            </a:r>
          </a:p>
          <a:p>
            <a:pPr algn="l" eaLnBrk="0" hangingPunct="0">
              <a:lnSpc>
                <a:spcPct val="30000"/>
              </a:lnSpc>
              <a:spcBef>
                <a:spcPct val="50000"/>
              </a:spcBef>
            </a:pPr>
            <a:r>
              <a:rPr lang="de-DE" altLang="en-US" sz="1600"/>
              <a:t> of magnetic field</a:t>
            </a:r>
          </a:p>
          <a:p>
            <a:pPr algn="l" eaLnBrk="0" hangingPunct="0">
              <a:spcBef>
                <a:spcPct val="50000"/>
              </a:spcBef>
              <a:buFontTx/>
              <a:buChar char="•"/>
            </a:pPr>
            <a:r>
              <a:rPr lang="de-DE" altLang="en-US" sz="1600" b="1"/>
              <a:t>Optical  </a:t>
            </a:r>
          </a:p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r>
              <a:rPr lang="de-DE" altLang="en-US" sz="1600"/>
              <a:t> change of light</a:t>
            </a:r>
          </a:p>
          <a:p>
            <a:pPr algn="l" eaLnBrk="0" hangingPunct="0">
              <a:lnSpc>
                <a:spcPct val="30000"/>
              </a:lnSpc>
              <a:spcBef>
                <a:spcPct val="50000"/>
              </a:spcBef>
            </a:pPr>
            <a:r>
              <a:rPr lang="de-DE" altLang="en-US" sz="1600"/>
              <a:t> absorbance </a:t>
            </a:r>
            <a:endParaRPr lang="de-DE" altLang="en-US" sz="1600" b="1"/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5791200" y="4343400"/>
            <a:ext cx="2133600" cy="196215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 eaLnBrk="0" hangingPunct="0">
              <a:spcBef>
                <a:spcPct val="50000"/>
              </a:spcBef>
            </a:pPr>
            <a:r>
              <a:rPr lang="de-DE" altLang="en-US" sz="1600" b="1" u="sng"/>
              <a:t>Result:</a:t>
            </a:r>
          </a:p>
          <a:p>
            <a:pPr algn="l" eaLnBrk="0" hangingPunct="0">
              <a:lnSpc>
                <a:spcPct val="130000"/>
              </a:lnSpc>
              <a:spcBef>
                <a:spcPct val="50000"/>
              </a:spcBef>
              <a:buFontTx/>
              <a:buChar char="•"/>
            </a:pPr>
            <a:r>
              <a:rPr lang="de-DE" altLang="en-US" sz="1600" b="1"/>
              <a:t> time upto clot</a:t>
            </a:r>
          </a:p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r>
              <a:rPr lang="de-DE" altLang="en-US" sz="1600"/>
              <a:t>( PT normal ~ 12s</a:t>
            </a:r>
          </a:p>
          <a:p>
            <a:pPr algn="l" eaLnBrk="0" hangingPunct="0">
              <a:lnSpc>
                <a:spcPct val="40000"/>
              </a:lnSpc>
              <a:spcBef>
                <a:spcPct val="50000"/>
              </a:spcBef>
            </a:pPr>
            <a:r>
              <a:rPr lang="de-DE" altLang="en-US" sz="1600"/>
              <a:t>APTT normal ~ 35s </a:t>
            </a:r>
          </a:p>
          <a:p>
            <a:pPr algn="l" eaLnBrk="0" hangingPunct="0">
              <a:lnSpc>
                <a:spcPct val="40000"/>
              </a:lnSpc>
              <a:spcBef>
                <a:spcPct val="50000"/>
              </a:spcBef>
            </a:pPr>
            <a:r>
              <a:rPr lang="de-DE" altLang="en-US" sz="1600"/>
              <a:t>FIB normal ~ 12s)</a:t>
            </a:r>
          </a:p>
        </p:txBody>
      </p:sp>
      <p:grpSp>
        <p:nvGrpSpPr>
          <p:cNvPr id="27675" name="Group 27"/>
          <p:cNvGrpSpPr>
            <a:grpSpLocks/>
          </p:cNvGrpSpPr>
          <p:nvPr/>
        </p:nvGrpSpPr>
        <p:grpSpPr bwMode="auto">
          <a:xfrm>
            <a:off x="1371600" y="2819400"/>
            <a:ext cx="6553200" cy="1454150"/>
            <a:chOff x="912" y="1392"/>
            <a:chExt cx="4128" cy="916"/>
          </a:xfrm>
        </p:grpSpPr>
        <p:sp>
          <p:nvSpPr>
            <p:cNvPr id="27660" name="Text Box 12"/>
            <p:cNvSpPr txBox="1">
              <a:spLocks noChangeArrowheads="1"/>
            </p:cNvSpPr>
            <p:nvPr/>
          </p:nvSpPr>
          <p:spPr bwMode="auto">
            <a:xfrm>
              <a:off x="3635" y="1973"/>
              <a:ext cx="47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de-DE" altLang="en-US" sz="1800"/>
                <a:t>Fibrin</a:t>
              </a:r>
            </a:p>
          </p:txBody>
        </p:sp>
        <p:sp>
          <p:nvSpPr>
            <p:cNvPr id="27662" name="Line 14"/>
            <p:cNvSpPr>
              <a:spLocks noChangeShapeType="1"/>
            </p:cNvSpPr>
            <p:nvPr/>
          </p:nvSpPr>
          <p:spPr bwMode="auto">
            <a:xfrm>
              <a:off x="2792" y="1858"/>
              <a:ext cx="0" cy="125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663" name="Text Box 15"/>
            <p:cNvSpPr txBox="1">
              <a:spLocks noChangeArrowheads="1"/>
            </p:cNvSpPr>
            <p:nvPr/>
          </p:nvSpPr>
          <p:spPr bwMode="auto">
            <a:xfrm>
              <a:off x="1160" y="2116"/>
              <a:ext cx="122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de-DE" altLang="en-US" sz="1400"/>
                <a:t>( start of clot reaction )</a:t>
              </a:r>
            </a:p>
          </p:txBody>
        </p:sp>
        <p:sp>
          <p:nvSpPr>
            <p:cNvPr id="27658" name="Text Box 10"/>
            <p:cNvSpPr txBox="1">
              <a:spLocks noChangeArrowheads="1"/>
            </p:cNvSpPr>
            <p:nvPr/>
          </p:nvSpPr>
          <p:spPr bwMode="auto">
            <a:xfrm>
              <a:off x="2436" y="1673"/>
              <a:ext cx="72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de-DE" altLang="en-US" sz="1800"/>
                <a:t>Thrombin</a:t>
              </a:r>
            </a:p>
          </p:txBody>
        </p:sp>
        <p:sp>
          <p:nvSpPr>
            <p:cNvPr id="27659" name="Text Box 11"/>
            <p:cNvSpPr txBox="1">
              <a:spLocks noChangeArrowheads="1"/>
            </p:cNvSpPr>
            <p:nvPr/>
          </p:nvSpPr>
          <p:spPr bwMode="auto">
            <a:xfrm>
              <a:off x="1316" y="1932"/>
              <a:ext cx="79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de-DE" altLang="en-US" sz="1800"/>
                <a:t>Fibrinogen</a:t>
              </a:r>
            </a:p>
          </p:txBody>
        </p:sp>
        <p:sp>
          <p:nvSpPr>
            <p:cNvPr id="27661" name="Line 13"/>
            <p:cNvSpPr>
              <a:spLocks noChangeShapeType="1"/>
            </p:cNvSpPr>
            <p:nvPr/>
          </p:nvSpPr>
          <p:spPr bwMode="auto">
            <a:xfrm>
              <a:off x="2132" y="2003"/>
              <a:ext cx="1488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664" name="Text Box 16"/>
            <p:cNvSpPr txBox="1">
              <a:spLocks noChangeArrowheads="1"/>
            </p:cNvSpPr>
            <p:nvPr/>
          </p:nvSpPr>
          <p:spPr bwMode="auto">
            <a:xfrm>
              <a:off x="3605" y="2115"/>
              <a:ext cx="119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de-DE" altLang="en-US" sz="1400"/>
                <a:t>( end of clot reaction )</a:t>
              </a:r>
            </a:p>
          </p:txBody>
        </p:sp>
        <p:sp>
          <p:nvSpPr>
            <p:cNvPr id="27665" name="Text Box 17"/>
            <p:cNvSpPr txBox="1">
              <a:spLocks noChangeArrowheads="1"/>
            </p:cNvSpPr>
            <p:nvPr/>
          </p:nvSpPr>
          <p:spPr bwMode="auto">
            <a:xfrm>
              <a:off x="2435" y="1393"/>
              <a:ext cx="7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de-DE" altLang="en-US" sz="1800"/>
                <a:t>Activation</a:t>
              </a:r>
            </a:p>
          </p:txBody>
        </p:sp>
        <p:sp>
          <p:nvSpPr>
            <p:cNvPr id="27666" name="Line 18"/>
            <p:cNvSpPr>
              <a:spLocks noChangeShapeType="1"/>
            </p:cNvSpPr>
            <p:nvPr/>
          </p:nvSpPr>
          <p:spPr bwMode="auto">
            <a:xfrm>
              <a:off x="2792" y="1585"/>
              <a:ext cx="0" cy="141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667" name="Text Box 19"/>
            <p:cNvSpPr txBox="1">
              <a:spLocks noChangeArrowheads="1"/>
            </p:cNvSpPr>
            <p:nvPr/>
          </p:nvSpPr>
          <p:spPr bwMode="auto">
            <a:xfrm>
              <a:off x="3286" y="1392"/>
              <a:ext cx="80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de-DE" altLang="en-US" sz="1400"/>
                <a:t>( start of test )</a:t>
              </a:r>
            </a:p>
          </p:txBody>
        </p:sp>
        <p:sp>
          <p:nvSpPr>
            <p:cNvPr id="27668" name="Rectangle 20"/>
            <p:cNvSpPr>
              <a:spLocks noChangeArrowheads="1"/>
            </p:cNvSpPr>
            <p:nvPr/>
          </p:nvSpPr>
          <p:spPr bwMode="auto">
            <a:xfrm>
              <a:off x="912" y="1393"/>
              <a:ext cx="4128" cy="912"/>
            </a:xfrm>
            <a:prstGeom prst="rect">
              <a:avLst/>
            </a:prstGeom>
            <a:noFill/>
            <a:ln w="38100" cap="sq">
              <a:solidFill>
                <a:srgbClr val="008080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7676" name="Text Box 28"/>
          <p:cNvSpPr txBox="1">
            <a:spLocks noChangeArrowheads="1"/>
          </p:cNvSpPr>
          <p:nvPr/>
        </p:nvSpPr>
        <p:spPr bwMode="auto">
          <a:xfrm>
            <a:off x="1042988" y="1557338"/>
            <a:ext cx="6477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FontTx/>
              <a:buChar char="•"/>
            </a:pPr>
            <a:endParaRPr lang="de-DE" altLang="en-US"/>
          </a:p>
          <a:p>
            <a:pPr algn="l">
              <a:spcBef>
                <a:spcPct val="50000"/>
              </a:spcBef>
            </a:pPr>
            <a:endParaRPr lang="de-DE" altLang="en-US"/>
          </a:p>
        </p:txBody>
      </p:sp>
      <p:sp>
        <p:nvSpPr>
          <p:cNvPr id="27677" name="Text Box 29"/>
          <p:cNvSpPr txBox="1">
            <a:spLocks noChangeArrowheads="1"/>
          </p:cNvSpPr>
          <p:nvPr/>
        </p:nvSpPr>
        <p:spPr bwMode="auto">
          <a:xfrm>
            <a:off x="1042988" y="1484313"/>
            <a:ext cx="7315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de-DE" altLang="en-US" sz="1600"/>
              <a:t>measures the time in which plasma starts to clot after adding a start reagent</a:t>
            </a:r>
          </a:p>
        </p:txBody>
      </p:sp>
      <p:sp>
        <p:nvSpPr>
          <p:cNvPr id="27679" name="Text Box 31"/>
          <p:cNvSpPr txBox="1">
            <a:spLocks noChangeArrowheads="1"/>
          </p:cNvSpPr>
          <p:nvPr/>
        </p:nvSpPr>
        <p:spPr bwMode="auto">
          <a:xfrm>
            <a:off x="1042988" y="1916113"/>
            <a:ext cx="6985000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de-DE" altLang="en-US" sz="1400" b="1"/>
              <a:t>Global tests:	PT	check extrinsic pathway system</a:t>
            </a:r>
          </a:p>
          <a:p>
            <a:pPr algn="l"/>
            <a:r>
              <a:rPr lang="de-DE" altLang="en-US" sz="1400" b="1"/>
              <a:t>		aPTT	check instrinsic pathway system</a:t>
            </a:r>
          </a:p>
          <a:p>
            <a:pPr algn="l"/>
            <a:r>
              <a:rPr lang="de-DE" altLang="en-US" sz="1400" b="1"/>
              <a:t>		FIB	determine fibrinogen concentration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92086-38A8-4D1A-A4EC-FC0AB461FE20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7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8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AAA6B-B0E8-4DE5-9B0F-E0AFF740CB78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116013" y="1700213"/>
            <a:ext cx="7772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2400"/>
              <a:t>Optical detection principle</a:t>
            </a:r>
          </a:p>
        </p:txBody>
      </p:sp>
      <p:graphicFrame>
        <p:nvGraphicFramePr>
          <p:cNvPr id="28678" name="Object 6"/>
          <p:cNvGraphicFramePr>
            <a:graphicFrameLocks noChangeAspect="1"/>
          </p:cNvGraphicFramePr>
          <p:nvPr/>
        </p:nvGraphicFramePr>
        <p:xfrm>
          <a:off x="1066800" y="2109788"/>
          <a:ext cx="7162800" cy="3300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2" r:id="rId3" imgW="5201280" imgH="2582640" progId="">
                  <p:embed/>
                </p:oleObj>
              </mc:Choice>
              <mc:Fallback>
                <p:oleObj r:id="rId3" imgW="5201280" imgH="2582640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2109788"/>
                        <a:ext cx="7162800" cy="3300412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608013" y="5500688"/>
            <a:ext cx="35718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>
              <a:buFontTx/>
              <a:buChar char="•"/>
            </a:pPr>
            <a:r>
              <a:rPr lang="de-DE" altLang="en-US" sz="1800">
                <a:solidFill>
                  <a:srgbClr val="FF0000"/>
                </a:solidFill>
              </a:rPr>
              <a:t> </a:t>
            </a:r>
            <a:r>
              <a:rPr lang="de-DE" altLang="en-US" sz="1800">
                <a:solidFill>
                  <a:srgbClr val="FF9933"/>
                </a:solidFill>
              </a:rPr>
              <a:t>Clotting time = time to turn-point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608013" y="5867400"/>
            <a:ext cx="83169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>
              <a:buFontTx/>
              <a:buChar char="•"/>
            </a:pPr>
            <a:r>
              <a:rPr lang="de-DE" altLang="en-US" sz="1600" b="1"/>
              <a:t> The signal amplitude at the end-point is linear proportional to the concentration of </a:t>
            </a:r>
          </a:p>
          <a:p>
            <a:pPr algn="l" eaLnBrk="0" hangingPunct="0"/>
            <a:r>
              <a:rPr lang="de-DE" altLang="en-US" sz="1600" b="1"/>
              <a:t>  fibrinogen -&gt; derived fibrinogen !!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E723C-0BB1-45D0-945D-4A698FE43728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D973C-EA9B-4EA0-A7A1-6ED8A11ACCCF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371600"/>
            <a:ext cx="8642350" cy="838200"/>
          </a:xfrm>
        </p:spPr>
        <p:txBody>
          <a:bodyPr/>
          <a:lstStyle/>
          <a:p>
            <a:r>
              <a:rPr lang="de-DE" altLang="en-US" sz="2800"/>
              <a:t>Prothrombin Time (PT)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2781300"/>
            <a:ext cx="8642350" cy="2317750"/>
          </a:xfrm>
        </p:spPr>
        <p:txBody>
          <a:bodyPr/>
          <a:lstStyle/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1800"/>
              <a:t>Test for the function of the entire extrinsic pathway</a:t>
            </a:r>
            <a:br>
              <a:rPr lang="de-DE" altLang="en-US" sz="1800"/>
            </a:br>
            <a:endParaRPr lang="de-DE" altLang="en-US" sz="18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endParaRPr lang="de-DE" altLang="en-US" sz="18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1800"/>
              <a:t>The start reagent is Thromboplastin. 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de-DE" altLang="en-US" sz="18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endParaRPr lang="de-DE" altLang="en-US" sz="18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1800"/>
              <a:t>The  test procedure is:  	50µL sample +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de-DE" altLang="en-US" sz="1800"/>
              <a:t>					100µL Thrombinreagent ( P25)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de-DE" altLang="en-US" sz="18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endParaRPr lang="de-DE" altLang="en-US" sz="18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1800"/>
              <a:t>The expected clotting time for normal healty samples is ~12s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de-DE" altLang="en-US" sz="1800"/>
              <a:t>			 </a:t>
            </a:r>
          </a:p>
        </p:txBody>
      </p:sp>
      <p:sp>
        <p:nvSpPr>
          <p:cNvPr id="96262" name="WordArt 6"/>
          <p:cNvSpPr>
            <a:spLocks noChangeArrowheads="1" noChangeShapeType="1" noTextEdit="1"/>
          </p:cNvSpPr>
          <p:nvPr/>
        </p:nvSpPr>
        <p:spPr bwMode="auto">
          <a:xfrm rot="2049360">
            <a:off x="6588125" y="765175"/>
            <a:ext cx="1838325" cy="22288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GB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hlink"/>
                </a:solidFill>
                <a:latin typeface="Arial Black" panose="020B0A04020102020204" pitchFamily="34" charset="0"/>
              </a:rPr>
              <a:t>begin of</a:t>
            </a:r>
          </a:p>
          <a:p>
            <a:pPr algn="ctr"/>
            <a:r>
              <a:rPr lang="en-GB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hlink"/>
                </a:solidFill>
                <a:latin typeface="Arial Black" panose="020B0A04020102020204" pitchFamily="34" charset="0"/>
              </a:rPr>
              <a:t>practical </a:t>
            </a:r>
          </a:p>
          <a:p>
            <a:pPr algn="ctr"/>
            <a:r>
              <a:rPr lang="en-GB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hlink"/>
                </a:solidFill>
                <a:latin typeface="Arial Black" panose="020B0A04020102020204" pitchFamily="34" charset="0"/>
              </a:rPr>
              <a:t>part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11E9-FE4A-47ED-A3D2-487CF1DAF11B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39F6F-6F86-424C-AED1-F37D61BCBB8D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371600"/>
            <a:ext cx="8642350" cy="1143000"/>
          </a:xfrm>
        </p:spPr>
        <p:txBody>
          <a:bodyPr/>
          <a:lstStyle/>
          <a:p>
            <a:r>
              <a:rPr lang="de-DE" altLang="en-US" sz="2800"/>
              <a:t>Activated Partial Thromboplastin Time ( APTT)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590800"/>
            <a:ext cx="8642350" cy="2706688"/>
          </a:xfrm>
        </p:spPr>
        <p:txBody>
          <a:bodyPr/>
          <a:lstStyle/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1800"/>
              <a:t>Test for the function of the entire intrinsic pathway</a:t>
            </a:r>
            <a:br>
              <a:rPr lang="de-DE" altLang="en-US" sz="1800"/>
            </a:br>
            <a:endParaRPr lang="de-DE" altLang="en-US" sz="18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1800"/>
              <a:t>The start reagent is CaCl</a:t>
            </a:r>
            <a:br>
              <a:rPr lang="de-DE" altLang="en-US" sz="1800"/>
            </a:br>
            <a:endParaRPr lang="de-DE" altLang="en-US" sz="18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1800"/>
              <a:t>The  test procedure is:  	50µL sample +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de-DE" altLang="en-US" sz="1800"/>
              <a:t>					50µL aPTT reagent ( P31) +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de-DE" altLang="en-US" sz="1800"/>
              <a:t>					incubate 3min + 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de-DE" altLang="en-US" sz="1800"/>
              <a:t>					50µL CaCl ( P26)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de-DE" altLang="en-US" sz="18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2000"/>
              <a:t>The expected clotting time for normal healty samples is ~30s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de-DE" altLang="en-US" sz="200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6DCE-4113-434D-9A3C-606A3C84C545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6618-B796-4C20-87C2-0F248D451632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371600"/>
            <a:ext cx="8642350" cy="1143000"/>
          </a:xfrm>
        </p:spPr>
        <p:txBody>
          <a:bodyPr/>
          <a:lstStyle/>
          <a:p>
            <a:r>
              <a:rPr lang="de-DE" altLang="en-US" sz="2800"/>
              <a:t>Fibrinogen according to Clauss ( FIB)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590800"/>
            <a:ext cx="8642350" cy="2706688"/>
          </a:xfrm>
        </p:spPr>
        <p:txBody>
          <a:bodyPr/>
          <a:lstStyle/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2000"/>
              <a:t>Test is used to determine the concentration of fibrinogen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endParaRPr lang="de-DE" altLang="en-US" sz="20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2000"/>
              <a:t>The start reagent is Thrombin</a:t>
            </a:r>
            <a:br>
              <a:rPr lang="de-DE" altLang="en-US" sz="2000"/>
            </a:br>
            <a:endParaRPr lang="de-DE" altLang="en-US" sz="20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2000"/>
              <a:t>The  test procedure is:  	10µL sample +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de-DE" altLang="en-US" sz="2000"/>
              <a:t>					90µL Owren‘s Buffer ( P38) +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de-DE" altLang="en-US" sz="2000"/>
              <a:t>					50µL Thrombinreagent ( P29)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endParaRPr lang="de-DE" altLang="en-US" sz="20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2000"/>
              <a:t>The result is expressed in mg/dL or g/L 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de-DE" altLang="en-US" sz="2000"/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de-DE" altLang="en-US" sz="2000"/>
              <a:t>The expected value for normal healty samples is 180 – 350 mg/dL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53CC8-EA26-475E-B382-6662FFB63BCF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8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9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09B3-B210-498B-9197-A3EA151FF17D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2305050" y="1685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sp>
        <p:nvSpPr>
          <p:cNvPr id="67593" name="Rectangle 9"/>
          <p:cNvSpPr>
            <a:spLocks noChangeArrowheads="1"/>
          </p:cNvSpPr>
          <p:nvPr/>
        </p:nvSpPr>
        <p:spPr bwMode="auto">
          <a:xfrm>
            <a:off x="0" y="409575"/>
            <a:ext cx="9144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IE" altLang="en-US">
                <a:cs typeface="Times New Roman" panose="02020603050405020304" pitchFamily="18" charset="0"/>
              </a:rPr>
              <a:t> </a:t>
            </a:r>
            <a:endParaRPr lang="de-DE" altLang="en-US">
              <a:cs typeface="Times New Roman" panose="02020603050405020304" pitchFamily="18" charset="0"/>
            </a:endParaRPr>
          </a:p>
          <a:p>
            <a:pPr algn="l" eaLnBrk="0" hangingPunct="0"/>
            <a:endParaRPr lang="de-DE" altLang="en-US" sz="1800"/>
          </a:p>
        </p:txBody>
      </p:sp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1166813" y="2370138"/>
            <a:ext cx="52768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de-DE" altLang="en-US"/>
          </a:p>
        </p:txBody>
      </p:sp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611188" y="1989138"/>
            <a:ext cx="6700837" cy="416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ts val="300"/>
              </a:spcAft>
              <a:buFontTx/>
              <a:buAutoNum type="arabicPeriod"/>
            </a:pPr>
            <a:r>
              <a:rPr lang="de-DE" altLang="en-US" sz="1600"/>
              <a:t>Remove transport protection on printer and needle</a:t>
            </a:r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de-DE" altLang="en-US" sz="1600"/>
              <a:t>Install </a:t>
            </a:r>
          </a:p>
          <a:p>
            <a:pPr lvl="1">
              <a:spcAft>
                <a:spcPts val="300"/>
              </a:spcAft>
              <a:buFontTx/>
              <a:buChar char="•"/>
            </a:pPr>
            <a:r>
              <a:rPr lang="de-DE" altLang="en-US" sz="1400" b="1"/>
              <a:t>full rinse container and tube</a:t>
            </a:r>
          </a:p>
          <a:p>
            <a:pPr lvl="1">
              <a:spcAft>
                <a:spcPts val="300"/>
              </a:spcAft>
              <a:buFontTx/>
              <a:buChar char="•"/>
            </a:pPr>
            <a:r>
              <a:rPr lang="de-DE" altLang="en-US" sz="1400" b="1"/>
              <a:t>printer paper</a:t>
            </a:r>
          </a:p>
          <a:p>
            <a:pPr lvl="1">
              <a:spcAft>
                <a:spcPts val="300"/>
              </a:spcAft>
              <a:buFontTx/>
              <a:buChar char="•"/>
            </a:pPr>
            <a:r>
              <a:rPr lang="de-DE" altLang="en-US" sz="1400" b="1"/>
              <a:t>cuvettes</a:t>
            </a:r>
          </a:p>
          <a:p>
            <a:pPr lvl="1">
              <a:spcAft>
                <a:spcPts val="300"/>
              </a:spcAft>
            </a:pPr>
            <a:endParaRPr lang="de-DE" altLang="en-US" sz="1400" b="1"/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de-DE" altLang="en-US" sz="1600"/>
              <a:t>Switch on instrument</a:t>
            </a:r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de-DE" altLang="en-US" sz="1600"/>
              <a:t>Confirm „replace rinse tank“</a:t>
            </a:r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de-DE" altLang="en-US" sz="1600"/>
              <a:t>Run cleaning procedure</a:t>
            </a:r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de-DE" altLang="en-US" sz="1600"/>
              <a:t>Check XYZ adjustment</a:t>
            </a:r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de-DE" altLang="en-US" sz="1600"/>
              <a:t>Control temperature</a:t>
            </a:r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de-DE" altLang="en-US" sz="1600"/>
              <a:t>Print a service report 2x . </a:t>
            </a:r>
          </a:p>
          <a:p>
            <a:pPr>
              <a:spcAft>
                <a:spcPts val="300"/>
              </a:spcAft>
            </a:pPr>
            <a:r>
              <a:rPr lang="de-DE" altLang="en-US" sz="1600"/>
              <a:t>	( Keep one for yourself and fix the other on the rear casing)</a:t>
            </a:r>
          </a:p>
          <a:p>
            <a:pPr>
              <a:spcAft>
                <a:spcPts val="300"/>
              </a:spcAft>
            </a:pPr>
            <a:endParaRPr lang="de-DE" altLang="en-US" sz="1600"/>
          </a:p>
          <a:p>
            <a:pPr>
              <a:buFontTx/>
              <a:buAutoNum type="arabicPeriod"/>
            </a:pPr>
            <a:endParaRPr lang="de-DE" altLang="en-US" sz="1600"/>
          </a:p>
        </p:txBody>
      </p:sp>
      <p:sp>
        <p:nvSpPr>
          <p:cNvPr id="70666" name="Text Box 10"/>
          <p:cNvSpPr txBox="1">
            <a:spLocks noChangeArrowheads="1"/>
          </p:cNvSpPr>
          <p:nvPr/>
        </p:nvSpPr>
        <p:spPr bwMode="auto">
          <a:xfrm>
            <a:off x="611188" y="1341438"/>
            <a:ext cx="21415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de-CH" altLang="en-US" sz="2000" b="1">
                <a:solidFill>
                  <a:srgbClr val="FF9933"/>
                </a:solidFill>
              </a:rPr>
              <a:t>First Installation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9B443-A964-4252-91AE-0C47FCB5E583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9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10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EB61A-15FC-482B-BB2D-A05A5A4AE5D6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113666" name="Rectangle 2"/>
          <p:cNvSpPr>
            <a:spLocks noChangeArrowheads="1"/>
          </p:cNvSpPr>
          <p:nvPr/>
        </p:nvSpPr>
        <p:spPr bwMode="auto">
          <a:xfrm>
            <a:off x="468313" y="1125538"/>
            <a:ext cx="7772400" cy="30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2400"/>
              <a:t> instrument overview</a:t>
            </a:r>
          </a:p>
        </p:txBody>
      </p:sp>
      <p:sp>
        <p:nvSpPr>
          <p:cNvPr id="113667" name="Rectangle 3"/>
          <p:cNvSpPr>
            <a:spLocks noChangeArrowheads="1"/>
          </p:cNvSpPr>
          <p:nvPr/>
        </p:nvSpPr>
        <p:spPr bwMode="auto">
          <a:xfrm>
            <a:off x="2305050" y="1685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113668" name="Picture 4" descr="Vorderansich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628775"/>
            <a:ext cx="3097212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669" name="Rectangle 5"/>
          <p:cNvSpPr>
            <a:spLocks noChangeArrowheads="1"/>
          </p:cNvSpPr>
          <p:nvPr/>
        </p:nvSpPr>
        <p:spPr bwMode="auto">
          <a:xfrm>
            <a:off x="0" y="409575"/>
            <a:ext cx="9144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IE" altLang="en-US">
                <a:cs typeface="Times New Roman" panose="02020603050405020304" pitchFamily="18" charset="0"/>
              </a:rPr>
              <a:t> </a:t>
            </a:r>
            <a:endParaRPr lang="de-DE" altLang="en-US">
              <a:cs typeface="Times New Roman" panose="02020603050405020304" pitchFamily="18" charset="0"/>
            </a:endParaRPr>
          </a:p>
          <a:p>
            <a:pPr algn="l" eaLnBrk="0" hangingPunct="0"/>
            <a:endParaRPr lang="de-DE" altLang="en-US" sz="1800"/>
          </a:p>
        </p:txBody>
      </p:sp>
      <p:pic>
        <p:nvPicPr>
          <p:cNvPr id="113704" name="Picture 40" descr="Rückansich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700213"/>
            <a:ext cx="3375025" cy="232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3856" name="Object 192"/>
          <p:cNvGraphicFramePr>
            <a:graphicFrameLocks noChangeAspect="1"/>
          </p:cNvGraphicFramePr>
          <p:nvPr/>
        </p:nvGraphicFramePr>
        <p:xfrm>
          <a:off x="395288" y="4076700"/>
          <a:ext cx="6832600" cy="2335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57" name="Arbeitsblatt" r:id="rId5" imgW="6496129" imgH="2409862" progId="Excel.Sheet.8">
                  <p:embed/>
                </p:oleObj>
              </mc:Choice>
              <mc:Fallback>
                <p:oleObj name="Arbeitsblatt" r:id="rId5" imgW="6496129" imgH="2409862" progId="Excel.Sheet.8">
                  <p:embed/>
                  <p:pic>
                    <p:nvPicPr>
                      <p:cNvPr id="0" name="Object 19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4076700"/>
                        <a:ext cx="6832600" cy="2335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AB6CD-3BAF-455A-9BBC-64F21FE4A59F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12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13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64FBA-636B-4FEC-B0CE-B25D52067D52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384175" y="1676400"/>
            <a:ext cx="77724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2400"/>
              <a:t>  Hidden boot  menu</a:t>
            </a:r>
          </a:p>
        </p:txBody>
      </p:sp>
      <p:sp>
        <p:nvSpPr>
          <p:cNvPr id="75785" name="Rectangle 9"/>
          <p:cNvSpPr>
            <a:spLocks noChangeArrowheads="1"/>
          </p:cNvSpPr>
          <p:nvPr/>
        </p:nvSpPr>
        <p:spPr bwMode="auto">
          <a:xfrm>
            <a:off x="0" y="26622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sp>
        <p:nvSpPr>
          <p:cNvPr id="75794" name="Text Box 18"/>
          <p:cNvSpPr txBox="1">
            <a:spLocks noChangeArrowheads="1"/>
          </p:cNvSpPr>
          <p:nvPr/>
        </p:nvSpPr>
        <p:spPr bwMode="auto">
          <a:xfrm>
            <a:off x="539750" y="2205038"/>
            <a:ext cx="6480175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>
              <a:buFontTx/>
              <a:buChar char="•"/>
            </a:pPr>
            <a:r>
              <a:rPr lang="en-GB" altLang="en-US" b="1"/>
              <a:t> </a:t>
            </a:r>
            <a:r>
              <a:rPr lang="en-GB" altLang="en-US" sz="1400" b="1"/>
              <a:t>Power off instrument</a:t>
            </a:r>
          </a:p>
          <a:p>
            <a:pPr lvl="1">
              <a:buFontTx/>
              <a:buChar char="•"/>
            </a:pPr>
            <a:r>
              <a:rPr lang="en-GB" altLang="en-US" sz="1400" b="1"/>
              <a:t> Press key “0”continously while switching on the instrument</a:t>
            </a:r>
          </a:p>
          <a:p>
            <a:pPr lvl="1">
              <a:buFontTx/>
              <a:buChar char="•"/>
            </a:pPr>
            <a:r>
              <a:rPr lang="en-GB" altLang="en-US" sz="1400" b="1"/>
              <a:t> Release key “0”,if hidden boot menu appears.</a:t>
            </a:r>
          </a:p>
          <a:p>
            <a:pPr lvl="1">
              <a:buFontTx/>
              <a:buChar char="•"/>
            </a:pPr>
            <a:r>
              <a:rPr lang="en-GB" altLang="en-US" sz="1400" b="1"/>
              <a:t> Press key “0” to start instrument in ADMIN mode. </a:t>
            </a:r>
            <a:endParaRPr lang="de-CH" altLang="en-US" sz="1400" b="1"/>
          </a:p>
          <a:p>
            <a:endParaRPr lang="de-CH" altLang="en-US" sz="1400" b="1"/>
          </a:p>
        </p:txBody>
      </p:sp>
      <p:graphicFrame>
        <p:nvGraphicFramePr>
          <p:cNvPr id="75796" name="Object 20"/>
          <p:cNvGraphicFramePr>
            <a:graphicFrameLocks noChangeAspect="1"/>
          </p:cNvGraphicFramePr>
          <p:nvPr/>
        </p:nvGraphicFramePr>
        <p:xfrm>
          <a:off x="5148263" y="3500438"/>
          <a:ext cx="2300287" cy="1976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3" name="Arbeitsblatt" r:id="rId3" imgW="1647910" imgH="1476406" progId="Excel.Sheet.8">
                  <p:embed/>
                </p:oleObj>
              </mc:Choice>
              <mc:Fallback>
                <p:oleObj name="Arbeitsblatt" r:id="rId3" imgW="1647910" imgH="1476406" progId="Excel.Sheet.8">
                  <p:embed/>
                  <p:pic>
                    <p:nvPicPr>
                      <p:cNvPr id="0" name="Object 20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263" y="3500438"/>
                        <a:ext cx="2300287" cy="1976437"/>
                      </a:xfrm>
                      <a:prstGeom prst="rect">
                        <a:avLst/>
                      </a:prstGeom>
                      <a:solidFill>
                        <a:schemeClr val="tx2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797" name="Object 21"/>
          <p:cNvGraphicFramePr>
            <a:graphicFrameLocks noChangeAspect="1"/>
          </p:cNvGraphicFramePr>
          <p:nvPr/>
        </p:nvGraphicFramePr>
        <p:xfrm>
          <a:off x="755650" y="3500438"/>
          <a:ext cx="2312988" cy="195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4" name="Arbeitsblatt" r:id="rId5" imgW="1590697" imgH="1476406" progId="Excel.Sheet.8">
                  <p:embed/>
                </p:oleObj>
              </mc:Choice>
              <mc:Fallback>
                <p:oleObj name="Arbeitsblatt" r:id="rId5" imgW="1590697" imgH="1476406" progId="Excel.Sheet.8">
                  <p:embed/>
                  <p:pic>
                    <p:nvPicPr>
                      <p:cNvPr id="0" name="Object 21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3500438"/>
                        <a:ext cx="2312988" cy="1951037"/>
                      </a:xfrm>
                      <a:prstGeom prst="rect">
                        <a:avLst/>
                      </a:prstGeom>
                      <a:solidFill>
                        <a:schemeClr val="tx2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98" name="Line 22"/>
          <p:cNvSpPr>
            <a:spLocks noChangeShapeType="1"/>
          </p:cNvSpPr>
          <p:nvPr/>
        </p:nvSpPr>
        <p:spPr bwMode="auto">
          <a:xfrm>
            <a:off x="3132138" y="4508500"/>
            <a:ext cx="19446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5800" name="Text Box 24"/>
          <p:cNvSpPr txBox="1">
            <a:spLocks noChangeArrowheads="1"/>
          </p:cNvSpPr>
          <p:nvPr/>
        </p:nvSpPr>
        <p:spPr bwMode="auto">
          <a:xfrm>
            <a:off x="3419475" y="3933825"/>
            <a:ext cx="10636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en-US"/>
              <a:t>press key „0“</a:t>
            </a:r>
          </a:p>
        </p:txBody>
      </p:sp>
      <p:sp>
        <p:nvSpPr>
          <p:cNvPr id="75801" name="Text Box 25"/>
          <p:cNvSpPr txBox="1">
            <a:spLocks noChangeArrowheads="1"/>
          </p:cNvSpPr>
          <p:nvPr/>
        </p:nvSpPr>
        <p:spPr bwMode="auto">
          <a:xfrm>
            <a:off x="5118100" y="5589588"/>
            <a:ext cx="15779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en-US"/>
              <a:t>„Admin mode active“</a:t>
            </a:r>
          </a:p>
        </p:txBody>
      </p:sp>
      <p:sp>
        <p:nvSpPr>
          <p:cNvPr id="75802" name="Text Box 26"/>
          <p:cNvSpPr txBox="1">
            <a:spLocks noChangeArrowheads="1"/>
          </p:cNvSpPr>
          <p:nvPr/>
        </p:nvSpPr>
        <p:spPr bwMode="auto">
          <a:xfrm>
            <a:off x="1235075" y="990600"/>
            <a:ext cx="4062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de-CH" altLang="en-US" sz="2000" b="1">
                <a:solidFill>
                  <a:srgbClr val="FF9933"/>
                </a:solidFill>
              </a:rPr>
              <a:t>Operation and service functions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12A25-E3E4-40F2-901C-00DCFAEFADA2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8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9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FA2B9-A17A-4EC6-BF49-8D0D09778C02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384175" y="1676400"/>
            <a:ext cx="77724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2400"/>
              <a:t>  Main menu</a:t>
            </a:r>
          </a:p>
        </p:txBody>
      </p:sp>
      <p:sp>
        <p:nvSpPr>
          <p:cNvPr id="108549" name="Text Box 5"/>
          <p:cNvSpPr txBox="1">
            <a:spLocks noChangeArrowheads="1"/>
          </p:cNvSpPr>
          <p:nvPr/>
        </p:nvSpPr>
        <p:spPr bwMode="auto">
          <a:xfrm>
            <a:off x="4859338" y="4221163"/>
            <a:ext cx="2832100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de-CH" altLang="en-US" sz="1400" b="1"/>
              <a:t>Statusbar:</a:t>
            </a:r>
          </a:p>
          <a:p>
            <a:pPr algn="l"/>
            <a:r>
              <a:rPr lang="de-CH" altLang="en-US" sz="1400" b="1"/>
              <a:t>time=12:00 </a:t>
            </a:r>
          </a:p>
          <a:p>
            <a:pPr algn="l"/>
            <a:r>
              <a:rPr lang="de-CH" altLang="en-US" sz="1400" b="1"/>
              <a:t>rinse in container= 1055mK</a:t>
            </a:r>
          </a:p>
          <a:p>
            <a:pPr algn="l"/>
            <a:r>
              <a:rPr lang="de-CH" altLang="en-US" sz="1400" b="1"/>
              <a:t>host connection = H0 ( no host)</a:t>
            </a:r>
          </a:p>
          <a:p>
            <a:pPr algn="l"/>
            <a:r>
              <a:rPr lang="de-CH" altLang="en-US" sz="1400" b="1"/>
              <a:t>temperatur at P25 = 37°C .</a:t>
            </a:r>
          </a:p>
        </p:txBody>
      </p:sp>
      <p:sp>
        <p:nvSpPr>
          <p:cNvPr id="108550" name="Rectangle 6"/>
          <p:cNvSpPr>
            <a:spLocks noChangeArrowheads="1"/>
          </p:cNvSpPr>
          <p:nvPr/>
        </p:nvSpPr>
        <p:spPr bwMode="auto">
          <a:xfrm>
            <a:off x="0" y="26622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graphicFrame>
        <p:nvGraphicFramePr>
          <p:cNvPr id="108551" name="Object 7"/>
          <p:cNvGraphicFramePr>
            <a:graphicFrameLocks noChangeAspect="1"/>
          </p:cNvGraphicFramePr>
          <p:nvPr/>
        </p:nvGraphicFramePr>
        <p:xfrm>
          <a:off x="971550" y="2422525"/>
          <a:ext cx="3168650" cy="314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53" name="Arbeitsblatt" r:id="rId3" imgW="1647910" imgH="1476406" progId="Excel.Sheet.8">
                  <p:embed/>
                </p:oleObj>
              </mc:Choice>
              <mc:Fallback>
                <p:oleObj name="Arbeitsblatt" r:id="rId3" imgW="1647910" imgH="1476406" progId="Excel.Sheet.8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2422525"/>
                        <a:ext cx="3168650" cy="3148013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8552" name="Text Box 8"/>
          <p:cNvSpPr txBox="1">
            <a:spLocks noChangeArrowheads="1"/>
          </p:cNvSpPr>
          <p:nvPr/>
        </p:nvSpPr>
        <p:spPr bwMode="auto">
          <a:xfrm>
            <a:off x="1235075" y="990600"/>
            <a:ext cx="4062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de-CH" altLang="en-US" sz="2000" b="1">
                <a:solidFill>
                  <a:srgbClr val="FF9933"/>
                </a:solidFill>
              </a:rPr>
              <a:t>Operation and service functions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DBAC3-6014-40DE-ADA0-B9DFB1647B9F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7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8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020A-D117-4C9E-B7E6-71B2036C8A51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384175" y="1676400"/>
            <a:ext cx="77724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2400"/>
              <a:t> Analysis menu</a:t>
            </a:r>
          </a:p>
        </p:txBody>
      </p:sp>
      <p:sp>
        <p:nvSpPr>
          <p:cNvPr id="76809" name="Rectangle 9"/>
          <p:cNvSpPr>
            <a:spLocks noChangeArrowheads="1"/>
          </p:cNvSpPr>
          <p:nvPr/>
        </p:nvSpPr>
        <p:spPr bwMode="auto">
          <a:xfrm>
            <a:off x="0" y="2562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graphicFrame>
        <p:nvGraphicFramePr>
          <p:cNvPr id="76808" name="Object 8"/>
          <p:cNvGraphicFramePr>
            <a:graphicFrameLocks noChangeAspect="1"/>
          </p:cNvGraphicFramePr>
          <p:nvPr/>
        </p:nvGraphicFramePr>
        <p:xfrm>
          <a:off x="971550" y="2565400"/>
          <a:ext cx="3206750" cy="324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1" name="Arbeitsblatt" r:id="rId3" imgW="1717453" imgH="1732707" progId="Excel.Sheet.8">
                  <p:embed/>
                </p:oleObj>
              </mc:Choice>
              <mc:Fallback>
                <p:oleObj name="Arbeitsblatt" r:id="rId3" imgW="1717453" imgH="1732707" progId="Excel.Sheet.8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2565400"/>
                        <a:ext cx="3206750" cy="3240088"/>
                      </a:xfrm>
                      <a:prstGeom prst="rect">
                        <a:avLst/>
                      </a:prstGeom>
                      <a:solidFill>
                        <a:schemeClr val="tx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1235075" y="990600"/>
            <a:ext cx="4062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de-CH" altLang="en-US" sz="2000" b="1">
                <a:solidFill>
                  <a:srgbClr val="FF9933"/>
                </a:solidFill>
              </a:rPr>
              <a:t>Operation and service functions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3898B-2C48-48EF-A8CF-62C4F977B327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15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16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63F-264C-4B69-9BA7-BFB96CD3581C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384175" y="1676400"/>
            <a:ext cx="77724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2400"/>
              <a:t> Test Setup menu</a:t>
            </a:r>
          </a:p>
        </p:txBody>
      </p:sp>
      <p:sp>
        <p:nvSpPr>
          <p:cNvPr id="77833" name="Rectangle 9"/>
          <p:cNvSpPr>
            <a:spLocks noChangeArrowheads="1"/>
          </p:cNvSpPr>
          <p:nvPr/>
        </p:nvSpPr>
        <p:spPr bwMode="auto">
          <a:xfrm>
            <a:off x="0" y="2695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graphicFrame>
        <p:nvGraphicFramePr>
          <p:cNvPr id="77832" name="Object 8"/>
          <p:cNvGraphicFramePr>
            <a:graphicFrameLocks noChangeAspect="1"/>
          </p:cNvGraphicFramePr>
          <p:nvPr/>
        </p:nvGraphicFramePr>
        <p:xfrm>
          <a:off x="611188" y="2492375"/>
          <a:ext cx="2376487" cy="221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45" name="Arbeitsblatt" r:id="rId3" imgW="1572685" imgH="1472215" progId="Excel.Sheet.8">
                  <p:embed/>
                </p:oleObj>
              </mc:Choice>
              <mc:Fallback>
                <p:oleObj name="Arbeitsblatt" r:id="rId3" imgW="1572685" imgH="1472215" progId="Excel.Sheet.8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492375"/>
                        <a:ext cx="2376487" cy="2217738"/>
                      </a:xfrm>
                      <a:prstGeom prst="rect">
                        <a:avLst/>
                      </a:prstGeom>
                      <a:solidFill>
                        <a:schemeClr val="tx2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836" name="Object 12"/>
          <p:cNvGraphicFramePr>
            <a:graphicFrameLocks noChangeAspect="1"/>
          </p:cNvGraphicFramePr>
          <p:nvPr/>
        </p:nvGraphicFramePr>
        <p:xfrm>
          <a:off x="4067175" y="2495550"/>
          <a:ext cx="1885950" cy="224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46" name="Arbeitsblatt" r:id="rId5" imgW="1638142" imgH="1990818" progId="Excel.Sheet.8">
                  <p:embed/>
                </p:oleObj>
              </mc:Choice>
              <mc:Fallback>
                <p:oleObj name="Arbeitsblatt" r:id="rId5" imgW="1638142" imgH="1990818" progId="Excel.Sheet.8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175" y="2495550"/>
                        <a:ext cx="1885950" cy="2247900"/>
                      </a:xfrm>
                      <a:prstGeom prst="rect">
                        <a:avLst/>
                      </a:prstGeom>
                      <a:solidFill>
                        <a:schemeClr val="tx2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837" name="Object 13"/>
          <p:cNvGraphicFramePr>
            <a:graphicFrameLocks noChangeAspect="1"/>
          </p:cNvGraphicFramePr>
          <p:nvPr/>
        </p:nvGraphicFramePr>
        <p:xfrm>
          <a:off x="6734175" y="2495550"/>
          <a:ext cx="1809750" cy="224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47" name="Arbeitsblatt" r:id="rId7" imgW="1609561" imgH="1990818" progId="Excel.Sheet.8">
                  <p:embed/>
                </p:oleObj>
              </mc:Choice>
              <mc:Fallback>
                <p:oleObj name="Arbeitsblatt" r:id="rId7" imgW="1609561" imgH="1990818" progId="Excel.Sheet.8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4175" y="2495550"/>
                        <a:ext cx="1809750" cy="2247900"/>
                      </a:xfrm>
                      <a:prstGeom prst="rect">
                        <a:avLst/>
                      </a:prstGeom>
                      <a:solidFill>
                        <a:schemeClr val="tx2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38" name="Line 14"/>
          <p:cNvSpPr>
            <a:spLocks noChangeShapeType="1"/>
          </p:cNvSpPr>
          <p:nvPr/>
        </p:nvSpPr>
        <p:spPr bwMode="auto">
          <a:xfrm>
            <a:off x="2987675" y="3789363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7839" name="Line 15"/>
          <p:cNvSpPr>
            <a:spLocks noChangeShapeType="1"/>
          </p:cNvSpPr>
          <p:nvPr/>
        </p:nvSpPr>
        <p:spPr bwMode="auto">
          <a:xfrm>
            <a:off x="6011863" y="3789363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7840" name="Text Box 16"/>
          <p:cNvSpPr txBox="1">
            <a:spLocks noChangeArrowheads="1"/>
          </p:cNvSpPr>
          <p:nvPr/>
        </p:nvSpPr>
        <p:spPr bwMode="auto">
          <a:xfrm>
            <a:off x="2987675" y="3429000"/>
            <a:ext cx="81756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de-DE" altLang="en-US"/>
              <a:t>key „0“ </a:t>
            </a:r>
          </a:p>
          <a:p>
            <a:pPr algn="ctr"/>
            <a:r>
              <a:rPr lang="de-DE" altLang="en-US"/>
              <a:t> </a:t>
            </a:r>
          </a:p>
          <a:p>
            <a:pPr algn="ctr"/>
            <a:r>
              <a:rPr lang="de-DE" altLang="en-US"/>
              <a:t>(if admin)</a:t>
            </a:r>
          </a:p>
        </p:txBody>
      </p:sp>
      <p:sp>
        <p:nvSpPr>
          <p:cNvPr id="77841" name="Text Box 17"/>
          <p:cNvSpPr txBox="1">
            <a:spLocks noChangeArrowheads="1"/>
          </p:cNvSpPr>
          <p:nvPr/>
        </p:nvSpPr>
        <p:spPr bwMode="auto">
          <a:xfrm>
            <a:off x="6011863" y="3429000"/>
            <a:ext cx="6492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en-US"/>
              <a:t>key „0“</a:t>
            </a:r>
          </a:p>
        </p:txBody>
      </p:sp>
      <p:sp>
        <p:nvSpPr>
          <p:cNvPr id="77842" name="Text Box 18"/>
          <p:cNvSpPr txBox="1">
            <a:spLocks noChangeArrowheads="1"/>
          </p:cNvSpPr>
          <p:nvPr/>
        </p:nvSpPr>
        <p:spPr bwMode="auto">
          <a:xfrm>
            <a:off x="3995738" y="4797425"/>
            <a:ext cx="16208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en-US"/>
              <a:t>( hidden test menu 1)</a:t>
            </a:r>
          </a:p>
        </p:txBody>
      </p:sp>
      <p:sp>
        <p:nvSpPr>
          <p:cNvPr id="77843" name="Text Box 19"/>
          <p:cNvSpPr txBox="1">
            <a:spLocks noChangeArrowheads="1"/>
          </p:cNvSpPr>
          <p:nvPr/>
        </p:nvSpPr>
        <p:spPr bwMode="auto">
          <a:xfrm>
            <a:off x="6732588" y="4797425"/>
            <a:ext cx="16208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en-US"/>
              <a:t>( hidden test menu 2)</a:t>
            </a:r>
          </a:p>
        </p:txBody>
      </p:sp>
      <p:sp>
        <p:nvSpPr>
          <p:cNvPr id="77844" name="Text Box 20"/>
          <p:cNvSpPr txBox="1">
            <a:spLocks noChangeArrowheads="1"/>
          </p:cNvSpPr>
          <p:nvPr/>
        </p:nvSpPr>
        <p:spPr bwMode="auto">
          <a:xfrm>
            <a:off x="1235075" y="990600"/>
            <a:ext cx="4062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de-CH" altLang="en-US" sz="2000" b="1">
                <a:solidFill>
                  <a:srgbClr val="FF9933"/>
                </a:solidFill>
              </a:rPr>
              <a:t>Operation and service functions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6B0D7-7155-4798-B1ED-6041F4E30E9E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11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12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B4FEB-C003-4232-AA2C-ECBD9F28DFBF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384175" y="1676400"/>
            <a:ext cx="777240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de-DE" altLang="en-US" sz="2400"/>
              <a:t> Service menu</a:t>
            </a:r>
          </a:p>
        </p:txBody>
      </p:sp>
      <p:sp>
        <p:nvSpPr>
          <p:cNvPr id="78857" name="Rectangle 9"/>
          <p:cNvSpPr>
            <a:spLocks noChangeArrowheads="1"/>
          </p:cNvSpPr>
          <p:nvPr/>
        </p:nvSpPr>
        <p:spPr bwMode="auto">
          <a:xfrm>
            <a:off x="0" y="1719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graphicFrame>
        <p:nvGraphicFramePr>
          <p:cNvPr id="78856" name="Object 8"/>
          <p:cNvGraphicFramePr>
            <a:graphicFrameLocks noChangeAspect="1"/>
          </p:cNvGraphicFramePr>
          <p:nvPr/>
        </p:nvGraphicFramePr>
        <p:xfrm>
          <a:off x="611188" y="2133600"/>
          <a:ext cx="2751137" cy="3671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65" name="Arbeitsblatt" r:id="rId3" imgW="1526949" imgH="2030020" progId="Excel.Sheet.8">
                  <p:embed/>
                </p:oleObj>
              </mc:Choice>
              <mc:Fallback>
                <p:oleObj name="Arbeitsblatt" r:id="rId3" imgW="1526949" imgH="2030020" progId="Excel.Sheet.8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133600"/>
                        <a:ext cx="2751137" cy="3671888"/>
                      </a:xfrm>
                      <a:prstGeom prst="rect">
                        <a:avLst/>
                      </a:prstGeom>
                      <a:solidFill>
                        <a:schemeClr val="tx2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858" name="Object 10"/>
          <p:cNvGraphicFramePr>
            <a:graphicFrameLocks noChangeAspect="1"/>
          </p:cNvGraphicFramePr>
          <p:nvPr/>
        </p:nvGraphicFramePr>
        <p:xfrm>
          <a:off x="5508625" y="2133600"/>
          <a:ext cx="2808288" cy="363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866" name="Arbeitsblatt" r:id="rId5" imgW="1676400" imgH="1847765" progId="Excel.Sheet.8">
                  <p:embed/>
                </p:oleObj>
              </mc:Choice>
              <mc:Fallback>
                <p:oleObj name="Arbeitsblatt" r:id="rId5" imgW="1676400" imgH="1847765" progId="Excel.Sheet.8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2133600"/>
                        <a:ext cx="2808288" cy="3638550"/>
                      </a:xfrm>
                      <a:prstGeom prst="rect">
                        <a:avLst/>
                      </a:prstGeom>
                      <a:solidFill>
                        <a:schemeClr val="tx2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8859" name="Line 11"/>
          <p:cNvSpPr>
            <a:spLocks noChangeShapeType="1"/>
          </p:cNvSpPr>
          <p:nvPr/>
        </p:nvSpPr>
        <p:spPr bwMode="auto">
          <a:xfrm>
            <a:off x="3419475" y="4076700"/>
            <a:ext cx="19446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8861" name="Text Box 13"/>
          <p:cNvSpPr txBox="1">
            <a:spLocks noChangeArrowheads="1"/>
          </p:cNvSpPr>
          <p:nvPr/>
        </p:nvSpPr>
        <p:spPr bwMode="auto">
          <a:xfrm>
            <a:off x="5508625" y="5805488"/>
            <a:ext cx="17970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altLang="en-US"/>
              <a:t>( Hidden service menu )</a:t>
            </a:r>
          </a:p>
        </p:txBody>
      </p:sp>
      <p:sp>
        <p:nvSpPr>
          <p:cNvPr id="78862" name="Text Box 14"/>
          <p:cNvSpPr txBox="1">
            <a:spLocks noChangeArrowheads="1"/>
          </p:cNvSpPr>
          <p:nvPr/>
        </p:nvSpPr>
        <p:spPr bwMode="auto">
          <a:xfrm>
            <a:off x="3851275" y="3789363"/>
            <a:ext cx="817563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de-DE" altLang="en-US"/>
              <a:t>key „0“ </a:t>
            </a:r>
          </a:p>
          <a:p>
            <a:pPr algn="ctr"/>
            <a:r>
              <a:rPr lang="de-DE" altLang="en-US"/>
              <a:t> </a:t>
            </a:r>
          </a:p>
          <a:p>
            <a:pPr algn="ctr"/>
            <a:r>
              <a:rPr lang="de-DE" altLang="en-US"/>
              <a:t>(if admin)</a:t>
            </a:r>
          </a:p>
        </p:txBody>
      </p:sp>
      <p:sp>
        <p:nvSpPr>
          <p:cNvPr id="78864" name="Text Box 16"/>
          <p:cNvSpPr txBox="1">
            <a:spLocks noChangeArrowheads="1"/>
          </p:cNvSpPr>
          <p:nvPr/>
        </p:nvSpPr>
        <p:spPr bwMode="auto">
          <a:xfrm>
            <a:off x="1235075" y="990600"/>
            <a:ext cx="4062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de-CH" altLang="en-US" sz="2000" b="1">
                <a:solidFill>
                  <a:srgbClr val="FF9933"/>
                </a:solidFill>
              </a:rPr>
              <a:t>Operation and service functions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1E7E6-095F-4057-B2AE-B6889121A073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7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8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73BD4-DCA9-42D4-B311-6C4BA05119B3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en-US"/>
              <a:t>Precautions: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627313" y="2636838"/>
            <a:ext cx="5905500" cy="37433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000"/>
              <a:t>Avoid direct contact with samples and sample residues in the used cuvettes.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altLang="en-US" sz="2000"/>
          </a:p>
          <a:p>
            <a:pPr>
              <a:lnSpc>
                <a:spcPct val="80000"/>
              </a:lnSpc>
            </a:pPr>
            <a:r>
              <a:rPr lang="en-GB" altLang="en-US" sz="2000"/>
              <a:t>Wear medical infection grade protective gloves for all cleaning and maintenance works involving potential contact with infectious liquids and use each pair of gloves once only.</a:t>
            </a:r>
          </a:p>
          <a:p>
            <a:pPr>
              <a:lnSpc>
                <a:spcPct val="80000"/>
              </a:lnSpc>
            </a:pPr>
            <a:endParaRPr lang="en-GB" altLang="en-US" sz="2000"/>
          </a:p>
          <a:p>
            <a:pPr>
              <a:lnSpc>
                <a:spcPct val="80000"/>
              </a:lnSpc>
            </a:pPr>
            <a:r>
              <a:rPr lang="en-GB" altLang="en-US" sz="2000"/>
              <a:t>Use a hand disinfectant product, e.g. Sterilium®, to disinfect your hands after completion of the work. </a:t>
            </a:r>
            <a:endParaRPr lang="de-DE" altLang="en-US" sz="2000"/>
          </a:p>
        </p:txBody>
      </p:sp>
      <p:pic>
        <p:nvPicPr>
          <p:cNvPr id="116740" name="Picture 4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636838"/>
            <a:ext cx="1998663" cy="2089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6742" name="Text Box 6"/>
          <p:cNvSpPr txBox="1">
            <a:spLocks noChangeArrowheads="1"/>
          </p:cNvSpPr>
          <p:nvPr/>
        </p:nvSpPr>
        <p:spPr bwMode="auto">
          <a:xfrm>
            <a:off x="1235075" y="990600"/>
            <a:ext cx="173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de-CH" altLang="en-US" sz="2000" b="1">
                <a:solidFill>
                  <a:srgbClr val="CC0000"/>
                </a:solidFill>
              </a:rPr>
              <a:t>maintenance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98ABA-C690-40FB-A1CD-39C40CC4DEE6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91316-DE91-4DBD-A814-46D10D3F0FA6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96975"/>
            <a:ext cx="8642350" cy="792163"/>
          </a:xfrm>
        </p:spPr>
        <p:txBody>
          <a:bodyPr/>
          <a:lstStyle/>
          <a:p>
            <a:r>
              <a:rPr lang="de-DE" altLang="en-US" sz="3200"/>
              <a:t>Replacement instructions: Spare parts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580063" y="3913188"/>
            <a:ext cx="2376487" cy="1249362"/>
          </a:xfrm>
        </p:spPr>
        <p:txBody>
          <a:bodyPr/>
          <a:lstStyle/>
          <a:p>
            <a:pPr>
              <a:buFontTx/>
              <a:buNone/>
            </a:pPr>
            <a:r>
              <a:rPr lang="de-DE" altLang="en-US" sz="2400"/>
              <a:t>Required Tools:</a:t>
            </a:r>
          </a:p>
          <a:p>
            <a:r>
              <a:rPr lang="en-IE" altLang="en-US" sz="1400"/>
              <a:t>Screwdriver , 1 - 4</a:t>
            </a:r>
            <a:endParaRPr lang="de-DE" altLang="en-US" sz="1400"/>
          </a:p>
          <a:p>
            <a:r>
              <a:rPr lang="en-IE" altLang="en-US" sz="1400"/>
              <a:t>Screwdriver , 1 - 4</a:t>
            </a:r>
          </a:p>
          <a:p>
            <a:r>
              <a:rPr lang="en-IE" altLang="en-US" sz="1400"/>
              <a:t>Flat  wrench , 5.5. - 13 </a:t>
            </a:r>
            <a:endParaRPr lang="de-DE" altLang="en-US" sz="1400"/>
          </a:p>
          <a:p>
            <a:r>
              <a:rPr lang="en-IE" altLang="en-US" sz="1400"/>
              <a:t>Allen wrench, 2 – 5</a:t>
            </a:r>
            <a:endParaRPr lang="de-DE" altLang="en-US" sz="1400"/>
          </a:p>
        </p:txBody>
      </p:sp>
      <p:sp>
        <p:nvSpPr>
          <p:cNvPr id="123910" name="Text Box 6"/>
          <p:cNvSpPr txBox="1">
            <a:spLocks noChangeArrowheads="1"/>
          </p:cNvSpPr>
          <p:nvPr/>
        </p:nvSpPr>
        <p:spPr bwMode="auto">
          <a:xfrm>
            <a:off x="827088" y="2276475"/>
            <a:ext cx="4105275" cy="271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endParaRPr lang="de-DE" altLang="en-US"/>
          </a:p>
          <a:p>
            <a:pPr>
              <a:buFontTx/>
              <a:buChar char="•"/>
            </a:pPr>
            <a:r>
              <a:rPr lang="de-DE" altLang="en-US" sz="2000"/>
              <a:t>Tube system</a:t>
            </a:r>
          </a:p>
          <a:p>
            <a:pPr>
              <a:buFontTx/>
              <a:buChar char="•"/>
            </a:pPr>
            <a:r>
              <a:rPr lang="de-DE" altLang="en-US" sz="2000"/>
              <a:t>Needle Probe</a:t>
            </a:r>
          </a:p>
          <a:p>
            <a:pPr>
              <a:buFontTx/>
              <a:buChar char="•"/>
            </a:pPr>
            <a:r>
              <a:rPr lang="de-DE" altLang="en-US" sz="2000"/>
              <a:t>Wash Position</a:t>
            </a:r>
          </a:p>
          <a:p>
            <a:pPr>
              <a:buFontTx/>
              <a:buChar char="•"/>
            </a:pPr>
            <a:r>
              <a:rPr lang="de-DE" altLang="en-US" sz="2000"/>
              <a:t>Syringe seal</a:t>
            </a:r>
          </a:p>
          <a:p>
            <a:pPr>
              <a:buFontTx/>
              <a:buChar char="•"/>
            </a:pPr>
            <a:r>
              <a:rPr lang="de-DE" altLang="en-US" sz="2000"/>
              <a:t>Diluter valve</a:t>
            </a:r>
          </a:p>
          <a:p>
            <a:pPr>
              <a:buFontTx/>
              <a:buChar char="•"/>
            </a:pPr>
            <a:r>
              <a:rPr lang="de-DE" altLang="en-US" sz="2000"/>
              <a:t>Insulation block</a:t>
            </a:r>
          </a:p>
          <a:p>
            <a:pPr>
              <a:buFontTx/>
              <a:buChar char="•"/>
            </a:pPr>
            <a:r>
              <a:rPr lang="de-DE" altLang="en-US" sz="2000"/>
              <a:t>Shield</a:t>
            </a:r>
          </a:p>
          <a:p>
            <a:pPr>
              <a:buFontTx/>
              <a:buChar char="•"/>
            </a:pPr>
            <a:r>
              <a:rPr lang="de-DE" altLang="en-US" sz="2000"/>
              <a:t>Mainboard</a:t>
            </a:r>
          </a:p>
        </p:txBody>
      </p:sp>
      <p:sp>
        <p:nvSpPr>
          <p:cNvPr id="123912" name="WordArt 8"/>
          <p:cNvSpPr>
            <a:spLocks noChangeArrowheads="1" noChangeShapeType="1" noTextEdit="1"/>
          </p:cNvSpPr>
          <p:nvPr/>
        </p:nvSpPr>
        <p:spPr bwMode="auto">
          <a:xfrm rot="2049360">
            <a:off x="6588125" y="1557338"/>
            <a:ext cx="1838325" cy="22288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practical </a:t>
            </a:r>
          </a:p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C04AC-B51F-481D-BFC9-8EA4AD8F16B3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EEE9-96B9-41E3-95D9-55F5407AC954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25538"/>
            <a:ext cx="8642350" cy="649287"/>
          </a:xfrm>
        </p:spPr>
        <p:txBody>
          <a:bodyPr/>
          <a:lstStyle/>
          <a:p>
            <a:r>
              <a:rPr lang="de-DE" altLang="en-US" sz="3200"/>
              <a:t>Replacement instructions: optics</a:t>
            </a:r>
          </a:p>
        </p:txBody>
      </p:sp>
      <p:sp>
        <p:nvSpPr>
          <p:cNvPr id="129027" name="Text Box 3"/>
          <p:cNvSpPr txBox="1">
            <a:spLocks noChangeArrowheads="1"/>
          </p:cNvSpPr>
          <p:nvPr/>
        </p:nvSpPr>
        <p:spPr bwMode="auto">
          <a:xfrm>
            <a:off x="684213" y="2060575"/>
            <a:ext cx="5400675" cy="279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ts val="300"/>
              </a:spcAft>
              <a:buFontTx/>
              <a:buAutoNum type="arabicPeriod"/>
            </a:pPr>
            <a:r>
              <a:rPr lang="en-IE" altLang="en-US" sz="2000"/>
              <a:t>Remove back casing (  6 screws )</a:t>
            </a:r>
            <a:endParaRPr lang="de-DE" altLang="en-US" sz="2000"/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en-IE" altLang="en-US" sz="2000"/>
              <a:t>Remove protection shield ( 2 screws )</a:t>
            </a:r>
            <a:endParaRPr lang="de-DE" altLang="en-US" sz="2000"/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en-IE" altLang="en-US" sz="2000"/>
              <a:t>Remove front case ( 4+5 screws )</a:t>
            </a:r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en-IE" altLang="en-US" sz="2000"/>
              <a:t>Unplug keyboard and display</a:t>
            </a:r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de-DE" altLang="en-US" sz="2000"/>
              <a:t>Remove top case ( 7 screws )</a:t>
            </a:r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en-IE" altLang="en-US" sz="2000"/>
              <a:t>Remove cuvette rotation plate</a:t>
            </a:r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en-IE" altLang="en-US" sz="2000"/>
              <a:t>Open two screws and lift optic. </a:t>
            </a:r>
          </a:p>
          <a:p>
            <a:pPr>
              <a:spcAft>
                <a:spcPts val="300"/>
              </a:spcAft>
              <a:buFontTx/>
              <a:buAutoNum type="arabicPeriod"/>
            </a:pPr>
            <a:r>
              <a:rPr lang="en-IE" altLang="en-US" sz="2000"/>
              <a:t>Unplug and remove optics ( 2 screws). </a:t>
            </a:r>
            <a:endParaRPr lang="de-DE" altLang="en-US" sz="2000"/>
          </a:p>
        </p:txBody>
      </p:sp>
      <p:sp>
        <p:nvSpPr>
          <p:cNvPr id="1290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443663" y="3913188"/>
            <a:ext cx="2376487" cy="1249362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de-DE" altLang="en-US" sz="2400"/>
              <a:t>Required Tools:</a:t>
            </a:r>
          </a:p>
          <a:p>
            <a:r>
              <a:rPr lang="en-IE" altLang="en-US" sz="1400"/>
              <a:t>Screwdriver , 1 - 4</a:t>
            </a:r>
            <a:endParaRPr lang="de-DE" altLang="en-US" sz="1400"/>
          </a:p>
          <a:p>
            <a:r>
              <a:rPr lang="en-IE" altLang="en-US" sz="1400"/>
              <a:t>Screwdriver , 1 - 4</a:t>
            </a:r>
          </a:p>
          <a:p>
            <a:r>
              <a:rPr lang="en-IE" altLang="en-US" sz="1400"/>
              <a:t>Flat  wrench , 5.5. - 13 </a:t>
            </a:r>
            <a:endParaRPr lang="de-DE" altLang="en-US" sz="1400"/>
          </a:p>
          <a:p>
            <a:r>
              <a:rPr lang="en-IE" altLang="en-US" sz="1400"/>
              <a:t>Allen wrench, 2 – 5</a:t>
            </a:r>
            <a:endParaRPr lang="de-DE" altLang="en-US" sz="1400"/>
          </a:p>
        </p:txBody>
      </p:sp>
      <p:sp>
        <p:nvSpPr>
          <p:cNvPr id="129029" name="WordArt 5"/>
          <p:cNvSpPr>
            <a:spLocks noChangeArrowheads="1" noChangeShapeType="1" noTextEdit="1"/>
          </p:cNvSpPr>
          <p:nvPr/>
        </p:nvSpPr>
        <p:spPr bwMode="auto">
          <a:xfrm rot="2049360">
            <a:off x="6804025" y="1412875"/>
            <a:ext cx="1838325" cy="22288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practical </a:t>
            </a:r>
          </a:p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9B09C-9A8D-4959-9980-0226281368D9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7370-4CE9-42AD-A6BF-7241CA6595C0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en-US"/>
              <a:t>Yearly maintenance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IE" altLang="en-US" sz="1600"/>
              <a:t>Replace needle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IE" altLang="en-US" sz="1600"/>
              <a:t>Replace syringe seal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IE" altLang="en-US" sz="1600"/>
              <a:t>induction tube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IE" altLang="en-US" sz="1600"/>
              <a:t>insulation block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IE" altLang="en-US" sz="1600"/>
              <a:t>cleaning position.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IE" altLang="en-US" sz="1600"/>
              <a:t>Every 5years the battery of the mainboard (Li-Mn CR 2430)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IE" altLang="en-US" sz="1600"/>
              <a:t>Clean and decontaminate working area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IE" altLang="en-US" sz="1600"/>
              <a:t>Perform a system quality check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IE" altLang="en-US" sz="1600"/>
              <a:t>Print a service report 2x</a:t>
            </a:r>
          </a:p>
          <a:p>
            <a:pPr marL="990600" lvl="1" indent="-533400">
              <a:buFont typeface="Wingdings" panose="05000000000000000000" pitchFamily="2" charset="2"/>
              <a:buNone/>
            </a:pPr>
            <a:r>
              <a:rPr lang="de-DE" altLang="en-US" sz="1400"/>
              <a:t>	</a:t>
            </a:r>
            <a:r>
              <a:rPr lang="de-DE" altLang="en-US" sz="1600"/>
              <a:t>(Keep one for yourself and fix the other on the rear casing)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endParaRPr lang="en-IE" altLang="en-US" sz="1600"/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endParaRPr lang="en-IE" altLang="en-US" sz="1600"/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endParaRPr lang="en-IE" altLang="en-US" sz="1600"/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endParaRPr lang="de-DE" altLang="en-US" sz="1600"/>
          </a:p>
        </p:txBody>
      </p:sp>
      <p:sp>
        <p:nvSpPr>
          <p:cNvPr id="115719" name="WordArt 7"/>
          <p:cNvSpPr>
            <a:spLocks noChangeArrowheads="1" noChangeShapeType="1" noTextEdit="1"/>
          </p:cNvSpPr>
          <p:nvPr/>
        </p:nvSpPr>
        <p:spPr bwMode="auto">
          <a:xfrm rot="2049360">
            <a:off x="6659563" y="1196975"/>
            <a:ext cx="1838325" cy="22288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practical </a:t>
            </a:r>
          </a:p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FD4E1-2A91-401C-8077-45C810565CBD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EF814-9FDC-44FC-9127-621A6FC34A9D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052513"/>
            <a:ext cx="8642350" cy="1143000"/>
          </a:xfrm>
        </p:spPr>
        <p:txBody>
          <a:bodyPr/>
          <a:lstStyle/>
          <a:p>
            <a:r>
              <a:rPr lang="de-DE" altLang="en-US"/>
              <a:t>Firmware Update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2060575"/>
            <a:ext cx="8642350" cy="3743325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de-DE" altLang="en-US" sz="1400" b="1"/>
              <a:t>save calibration data by printing setup of all tests</a:t>
            </a:r>
          </a:p>
          <a:p>
            <a:pPr lvl="1">
              <a:lnSpc>
                <a:spcPct val="90000"/>
              </a:lnSpc>
            </a:pPr>
            <a:r>
              <a:rPr lang="de-DE" altLang="en-US" sz="1400" b="1"/>
              <a:t>save system data by printing a service report</a:t>
            </a:r>
          </a:p>
          <a:p>
            <a:pPr lvl="1">
              <a:lnSpc>
                <a:spcPct val="90000"/>
              </a:lnSpc>
            </a:pPr>
            <a:r>
              <a:rPr lang="de-DE" altLang="en-US" sz="1400" b="1"/>
              <a:t>connect  service port to Windows PC ( crossed serial Sub-D9 female )</a:t>
            </a:r>
          </a:p>
          <a:p>
            <a:pPr lvl="1">
              <a:lnSpc>
                <a:spcPct val="90000"/>
              </a:lnSpc>
            </a:pPr>
            <a:r>
              <a:rPr lang="de-DE" altLang="en-US" sz="1400" b="1"/>
              <a:t>switch on instrument</a:t>
            </a:r>
          </a:p>
          <a:p>
            <a:pPr>
              <a:lnSpc>
                <a:spcPct val="90000"/>
              </a:lnSpc>
              <a:buFontTx/>
              <a:buNone/>
            </a:pPr>
            <a:endParaRPr lang="de-DE" altLang="en-US" sz="1600" b="1"/>
          </a:p>
          <a:p>
            <a:pPr>
              <a:lnSpc>
                <a:spcPct val="90000"/>
              </a:lnSpc>
              <a:buFontTx/>
              <a:buNone/>
            </a:pPr>
            <a:r>
              <a:rPr lang="de-DE" altLang="en-US" sz="1600"/>
              <a:t>if Visual Basic Scripting is installed and enabled:</a:t>
            </a:r>
          </a:p>
          <a:p>
            <a:pPr lvl="1">
              <a:lnSpc>
                <a:spcPct val="90000"/>
              </a:lnSpc>
            </a:pPr>
            <a:r>
              <a:rPr lang="de-DE" altLang="en-US" sz="1400" b="1"/>
              <a:t>Insert service CD and browse to „CDX Flash Disk“</a:t>
            </a:r>
          </a:p>
          <a:p>
            <a:pPr lvl="1">
              <a:lnSpc>
                <a:spcPct val="90000"/>
              </a:lnSpc>
            </a:pPr>
            <a:r>
              <a:rPr lang="de-DE" altLang="en-US" sz="1400" b="1"/>
              <a:t>start script „click here to flash“</a:t>
            </a:r>
          </a:p>
          <a:p>
            <a:pPr lvl="1">
              <a:lnSpc>
                <a:spcPct val="90000"/>
              </a:lnSpc>
            </a:pPr>
            <a:r>
              <a:rPr lang="de-DE" altLang="en-US" sz="1400" b="1"/>
              <a:t>Enter firmware ( eg. A4010401   =A4 V 1.04.01) and com port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de-DE" altLang="en-US" sz="1600"/>
              <a:t>else</a:t>
            </a:r>
          </a:p>
          <a:p>
            <a:pPr lvl="1">
              <a:lnSpc>
                <a:spcPct val="90000"/>
              </a:lnSpc>
            </a:pPr>
            <a:r>
              <a:rPr lang="de-DE" altLang="en-US" sz="1400" b="1"/>
              <a:t>Copy folder „CDX Flash Disk) from CD to local drive</a:t>
            </a:r>
          </a:p>
          <a:p>
            <a:pPr lvl="1">
              <a:lnSpc>
                <a:spcPct val="90000"/>
              </a:lnSpc>
            </a:pPr>
            <a:r>
              <a:rPr lang="de-DE" altLang="en-US" sz="1400" b="1"/>
              <a:t>start batch file „update.bat“ and follow dialogue</a:t>
            </a:r>
          </a:p>
          <a:p>
            <a:pPr>
              <a:lnSpc>
                <a:spcPct val="90000"/>
              </a:lnSpc>
              <a:buFontTx/>
              <a:buNone/>
            </a:pPr>
            <a:endParaRPr lang="de-DE" altLang="en-US" sz="1600" b="1"/>
          </a:p>
          <a:p>
            <a:pPr>
              <a:lnSpc>
                <a:spcPct val="90000"/>
              </a:lnSpc>
              <a:buFontTx/>
              <a:buNone/>
            </a:pPr>
            <a:r>
              <a:rPr lang="de-DE" altLang="en-US" sz="1600"/>
              <a:t>Reboot and restore test calibration and system data manually</a:t>
            </a:r>
          </a:p>
          <a:p>
            <a:pPr>
              <a:lnSpc>
                <a:spcPct val="90000"/>
              </a:lnSpc>
              <a:buFontTx/>
              <a:buNone/>
            </a:pPr>
            <a:endParaRPr lang="de-DE" altLang="en-US" sz="1600"/>
          </a:p>
          <a:p>
            <a:pPr>
              <a:lnSpc>
                <a:spcPct val="90000"/>
              </a:lnSpc>
              <a:buFontTx/>
              <a:buNone/>
            </a:pPr>
            <a:endParaRPr lang="de-DE" altLang="en-US" sz="1600"/>
          </a:p>
        </p:txBody>
      </p:sp>
      <p:sp>
        <p:nvSpPr>
          <p:cNvPr id="118789" name="WordArt 5"/>
          <p:cNvSpPr>
            <a:spLocks noChangeArrowheads="1" noChangeShapeType="1" noTextEdit="1"/>
          </p:cNvSpPr>
          <p:nvPr/>
        </p:nvSpPr>
        <p:spPr bwMode="auto">
          <a:xfrm rot="2049360">
            <a:off x="6804025" y="692150"/>
            <a:ext cx="1838325" cy="22288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practical </a:t>
            </a:r>
          </a:p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24713-0A00-4D5E-AA52-CB12C43EBFC7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90173-F615-48F3-90CB-F2F6577D4FF2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052513"/>
            <a:ext cx="8642350" cy="1143000"/>
          </a:xfrm>
        </p:spPr>
        <p:txBody>
          <a:bodyPr/>
          <a:lstStyle/>
          <a:p>
            <a:r>
              <a:rPr lang="de-DE" altLang="en-US"/>
              <a:t>System Quality Check 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781300"/>
            <a:ext cx="5041900" cy="2500313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de-DE" altLang="en-US" sz="1600"/>
              <a:t>Power supply</a:t>
            </a:r>
          </a:p>
          <a:p>
            <a:pPr marL="609600" indent="-609600">
              <a:buFontTx/>
              <a:buAutoNum type="arabicPeriod"/>
            </a:pPr>
            <a:r>
              <a:rPr lang="de-DE" altLang="en-US" sz="1600"/>
              <a:t>Barcode Scanner</a:t>
            </a:r>
          </a:p>
          <a:p>
            <a:pPr marL="609600" indent="-609600">
              <a:buFontTx/>
              <a:buAutoNum type="arabicPeriod"/>
            </a:pPr>
            <a:r>
              <a:rPr lang="de-DE" altLang="en-US" sz="1600"/>
              <a:t>Cuvette transportation</a:t>
            </a:r>
          </a:p>
          <a:p>
            <a:pPr marL="609600" indent="-609600">
              <a:buFontTx/>
              <a:buAutoNum type="arabicPeriod"/>
            </a:pPr>
            <a:r>
              <a:rPr lang="de-DE" altLang="en-US" sz="1600"/>
              <a:t>Optic</a:t>
            </a:r>
          </a:p>
          <a:p>
            <a:pPr marL="609600" indent="-609600">
              <a:buFontTx/>
              <a:buAutoNum type="arabicPeriod"/>
            </a:pPr>
            <a:r>
              <a:rPr lang="de-DE" altLang="en-US" sz="1600"/>
              <a:t>Temperature</a:t>
            </a:r>
          </a:p>
          <a:p>
            <a:pPr marL="609600" indent="-609600">
              <a:buFontTx/>
              <a:buAutoNum type="arabicPeriod"/>
            </a:pPr>
            <a:r>
              <a:rPr lang="de-DE" altLang="en-US" sz="1600"/>
              <a:t>Robotics</a:t>
            </a:r>
          </a:p>
          <a:p>
            <a:pPr marL="609600" indent="-609600">
              <a:buFontTx/>
              <a:buAutoNum type="arabicPeriod"/>
            </a:pPr>
            <a:r>
              <a:rPr lang="de-DE" altLang="en-US" sz="1600"/>
              <a:t>Real wet test PT (  aPTT &amp; FIB only for manufacturer)</a:t>
            </a:r>
          </a:p>
          <a:p>
            <a:pPr marL="609600" indent="-609600">
              <a:buFontTx/>
              <a:buAutoNum type="arabicPeriod"/>
            </a:pPr>
            <a:r>
              <a:rPr lang="de-DE" altLang="en-US" sz="1600"/>
              <a:t>Burn-In test (only for manufacturer)</a:t>
            </a:r>
          </a:p>
          <a:p>
            <a:pPr marL="609600" indent="-609600">
              <a:buFontTx/>
              <a:buAutoNum type="arabicPeriod"/>
            </a:pPr>
            <a:r>
              <a:rPr lang="de-DE" altLang="en-US" sz="1600"/>
              <a:t>Final test</a:t>
            </a:r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755650" y="2060575"/>
            <a:ext cx="691197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de-DE" altLang="en-US" sz="1800"/>
              <a:t>Must be carried out after replacement of:	- electronic parts</a:t>
            </a:r>
          </a:p>
          <a:p>
            <a:pPr algn="l"/>
            <a:r>
              <a:rPr lang="de-DE" altLang="en-US" sz="1800"/>
              <a:t>					- robotor unit</a:t>
            </a:r>
          </a:p>
          <a:p>
            <a:pPr algn="l"/>
            <a:r>
              <a:rPr lang="de-DE" altLang="en-US" sz="1800"/>
              <a:t>					- optic unit </a:t>
            </a:r>
          </a:p>
        </p:txBody>
      </p:sp>
      <p:sp>
        <p:nvSpPr>
          <p:cNvPr id="114695" name="WordArt 7"/>
          <p:cNvSpPr>
            <a:spLocks noChangeArrowheads="1" noChangeShapeType="1" noTextEdit="1"/>
          </p:cNvSpPr>
          <p:nvPr/>
        </p:nvSpPr>
        <p:spPr bwMode="auto">
          <a:xfrm rot="2049360">
            <a:off x="6732588" y="260350"/>
            <a:ext cx="1838325" cy="22288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practical </a:t>
            </a:r>
          </a:p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EFEE2-9FC0-465E-A9F0-C41D92513304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65C44-E2E1-4BC4-A701-AA401274FAB7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1208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en-US"/>
              <a:t>Typical problems</a:t>
            </a:r>
          </a:p>
        </p:txBody>
      </p:sp>
      <p:graphicFrame>
        <p:nvGraphicFramePr>
          <p:cNvPr id="120836" name="Object 4"/>
          <p:cNvGraphicFramePr>
            <a:graphicFrameLocks noChangeAspect="1"/>
          </p:cNvGraphicFramePr>
          <p:nvPr>
            <p:ph idx="1"/>
          </p:nvPr>
        </p:nvGraphicFramePr>
        <p:xfrm>
          <a:off x="468313" y="2840038"/>
          <a:ext cx="7993062" cy="235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839" name="Arbeitsblatt" r:id="rId3" imgW="5090178" imgH="1811885" progId="Excel.Sheet.8">
                  <p:embed/>
                </p:oleObj>
              </mc:Choice>
              <mc:Fallback>
                <p:oleObj name="Arbeitsblatt" r:id="rId3" imgW="5090178" imgH="1811885" progId="Excel.Shee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840038"/>
                        <a:ext cx="7993062" cy="2352675"/>
                      </a:xfrm>
                      <a:prstGeom prst="rect">
                        <a:avLst/>
                      </a:prstGeom>
                      <a:solidFill>
                        <a:schemeClr val="tx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 cap="flat" cmpd="sng" algn="ctr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5DE-AC47-444A-9369-B238D21B8200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B9D68-692E-42BE-801C-4FF2360B31B1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052513"/>
            <a:ext cx="8642350" cy="504825"/>
          </a:xfrm>
        </p:spPr>
        <p:txBody>
          <a:bodyPr/>
          <a:lstStyle/>
          <a:p>
            <a:r>
              <a:rPr lang="de-DE" altLang="en-US" sz="2000"/>
              <a:t>Case study:  customer complains about „+++“ PT result</a:t>
            </a:r>
          </a:p>
        </p:txBody>
      </p:sp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179388" y="1773238"/>
            <a:ext cx="8569325" cy="4500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AutoNum type="arabicPeriod"/>
            </a:pPr>
            <a:r>
              <a:rPr lang="de-DE" altLang="en-US" sz="1400" b="1"/>
              <a:t>Check if rinse tank is not empty</a:t>
            </a:r>
          </a:p>
          <a:p>
            <a:pPr>
              <a:buFontTx/>
              <a:buAutoNum type="arabicPeriod"/>
            </a:pPr>
            <a:r>
              <a:rPr lang="de-DE" altLang="en-US" sz="1400" b="1"/>
              <a:t>Check if tube fittings are fixed leakfree to valve</a:t>
            </a:r>
          </a:p>
          <a:p>
            <a:pPr>
              <a:buFontTx/>
              <a:buAutoNum type="arabicPeriod"/>
            </a:pPr>
            <a:r>
              <a:rPr lang="de-DE" altLang="en-US" sz="1400" b="1"/>
              <a:t>Check if needle is not clogged</a:t>
            </a:r>
          </a:p>
          <a:p>
            <a:pPr>
              <a:buFontTx/>
              <a:buAutoNum type="arabicPeriod"/>
            </a:pPr>
            <a:r>
              <a:rPr lang="de-DE" altLang="en-US" sz="1400" b="1"/>
              <a:t>Check if syringe move smooth and properly</a:t>
            </a:r>
          </a:p>
          <a:p>
            <a:pPr>
              <a:buFontTx/>
              <a:buAutoNum type="arabicPeriod"/>
            </a:pPr>
            <a:r>
              <a:rPr lang="de-DE" altLang="en-US" sz="1400" b="1"/>
              <a:t>Check XYZ adjustment</a:t>
            </a:r>
          </a:p>
          <a:p>
            <a:pPr>
              <a:buFontTx/>
              <a:buAutoNum type="arabicPeriod"/>
            </a:pPr>
            <a:r>
              <a:rPr lang="de-DE" altLang="en-US" sz="1400" b="1"/>
              <a:t>Run service „Clean Needle“ -&gt; observe if instrument do correct </a:t>
            </a:r>
          </a:p>
          <a:p>
            <a:pPr>
              <a:buFontTx/>
              <a:buAutoNum type="arabicPeriod"/>
            </a:pPr>
            <a:r>
              <a:rPr lang="de-DE" altLang="en-US" sz="1400" b="1"/>
              <a:t>Check optic</a:t>
            </a:r>
          </a:p>
          <a:p>
            <a:pPr>
              <a:buFontTx/>
              <a:buAutoNum type="arabicPeriod"/>
            </a:pPr>
            <a:r>
              <a:rPr lang="de-DE" altLang="en-US" sz="1400" b="1"/>
              <a:t>Check levelsensor ( empty vials and  finger-test)</a:t>
            </a:r>
          </a:p>
          <a:p>
            <a:pPr>
              <a:buFontTx/>
              <a:buAutoNum type="arabicPeriod"/>
            </a:pPr>
            <a:r>
              <a:rPr lang="de-DE" altLang="en-US" sz="1400" b="1"/>
              <a:t>Run wet test PT with a normal control</a:t>
            </a:r>
          </a:p>
          <a:p>
            <a:pPr lvl="1"/>
            <a:r>
              <a:rPr lang="de-DE" altLang="en-US" b="1"/>
              <a:t>- observe if instrument pipet correct  </a:t>
            </a:r>
          </a:p>
          <a:p>
            <a:pPr lvl="1"/>
            <a:r>
              <a:rPr lang="de-DE" altLang="en-US" b="1"/>
              <a:t>- Check optic signal during measurement. An increase indicates a clotting reaction</a:t>
            </a:r>
          </a:p>
          <a:p>
            <a:pPr lvl="1"/>
            <a:r>
              <a:rPr lang="de-DE" altLang="en-US" b="1"/>
              <a:t>- After measurement, remove that cuvette and check if there are correct volumes inside</a:t>
            </a:r>
          </a:p>
          <a:p>
            <a:pPr lvl="1"/>
            <a:r>
              <a:rPr lang="de-DE" altLang="en-US" b="1"/>
              <a:t>- Check also with a small pen, if the plasma was really clotted.</a:t>
            </a:r>
          </a:p>
          <a:p>
            <a:pPr lvl="1"/>
            <a:r>
              <a:rPr lang="de-DE" altLang="en-US" sz="1400"/>
              <a:t> </a:t>
            </a:r>
          </a:p>
          <a:p>
            <a:r>
              <a:rPr lang="de-DE" altLang="en-US" sz="1400"/>
              <a:t> </a:t>
            </a:r>
            <a:r>
              <a:rPr lang="de-DE" altLang="en-US" sz="1400">
                <a:solidFill>
                  <a:srgbClr val="FF9933"/>
                </a:solidFill>
              </a:rPr>
              <a:t>		</a:t>
            </a:r>
            <a:r>
              <a:rPr lang="de-DE" altLang="en-US" sz="1800">
                <a:solidFill>
                  <a:srgbClr val="FF9933"/>
                </a:solidFill>
              </a:rPr>
              <a:t>if you get results of  ~12s than the instrument is working correct.</a:t>
            </a:r>
          </a:p>
          <a:p>
            <a:r>
              <a:rPr lang="de-DE" altLang="en-US" sz="1400"/>
              <a:t> </a:t>
            </a:r>
          </a:p>
          <a:p>
            <a:r>
              <a:rPr lang="de-DE" altLang="en-US" sz="1400" b="1"/>
              <a:t>10.	Check out other possibilities:</a:t>
            </a:r>
          </a:p>
          <a:p>
            <a:pPr lvl="1"/>
            <a:r>
              <a:rPr lang="de-DE" altLang="en-US" sz="1400" b="1"/>
              <a:t>   - the reagent ( expired or low reactive )</a:t>
            </a:r>
          </a:p>
          <a:p>
            <a:pPr lvl="1"/>
            <a:r>
              <a:rPr lang="de-DE" altLang="en-US" sz="1400" b="1"/>
              <a:t>   - sample ( really no clot, or too lipemic, icteric or hemolytic )</a:t>
            </a:r>
          </a:p>
          <a:p>
            <a:pPr lvl="1"/>
            <a:r>
              <a:rPr lang="de-DE" altLang="en-US" sz="1400" b="1"/>
              <a:t>   - test setup -&gt; increase maxtime</a:t>
            </a:r>
          </a:p>
          <a:p>
            <a:pPr lvl="1"/>
            <a:r>
              <a:rPr lang="de-DE" altLang="en-US" sz="1400" b="1"/>
              <a:t>   - test protocol -&gt; false positions or volumes     </a:t>
            </a:r>
          </a:p>
        </p:txBody>
      </p:sp>
      <p:sp>
        <p:nvSpPr>
          <p:cNvPr id="124935" name="AutoShape 7"/>
          <p:cNvSpPr>
            <a:spLocks noChangeArrowheads="1"/>
          </p:cNvSpPr>
          <p:nvPr/>
        </p:nvSpPr>
        <p:spPr bwMode="auto">
          <a:xfrm>
            <a:off x="6443663" y="2492375"/>
            <a:ext cx="1223962" cy="865188"/>
          </a:xfrm>
          <a:prstGeom prst="rightArrow">
            <a:avLst>
              <a:gd name="adj1" fmla="val 50000"/>
              <a:gd name="adj2" fmla="val 353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4936" name="AutoShape 8"/>
          <p:cNvSpPr>
            <a:spLocks noChangeArrowheads="1"/>
          </p:cNvSpPr>
          <p:nvPr/>
        </p:nvSpPr>
        <p:spPr bwMode="auto">
          <a:xfrm>
            <a:off x="539750" y="4652963"/>
            <a:ext cx="503238" cy="360362"/>
          </a:xfrm>
          <a:prstGeom prst="rightArrow">
            <a:avLst>
              <a:gd name="adj1" fmla="val 50000"/>
              <a:gd name="adj2" fmla="val 34912"/>
            </a:avLst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de-DE" altLang="en-US">
              <a:solidFill>
                <a:srgbClr val="FF99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52D74-51F0-4C77-AA1B-8037B4A7A76D}" type="datetime1">
              <a:rPr lang="en-US" altLang="en-US"/>
              <a:pPr/>
              <a:t>12/8/2021</a:t>
            </a:fld>
            <a:endParaRPr lang="en-US" altLang="en-US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TECO | Support Instruments | service@teco-medical.de</a:t>
            </a: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49865-FCE3-4B9E-9C22-53B690B5D32D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en-US"/>
              <a:t>Final Exam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de-DE" altLang="en-US" sz="2800"/>
              <a:t>Theory: 60 min ( 30 points)</a:t>
            </a:r>
          </a:p>
          <a:p>
            <a:pPr>
              <a:lnSpc>
                <a:spcPct val="80000"/>
              </a:lnSpc>
              <a:buFontTx/>
              <a:buNone/>
            </a:pPr>
            <a:endParaRPr lang="de-DE" altLang="en-US" sz="2800"/>
          </a:p>
          <a:p>
            <a:pPr>
              <a:lnSpc>
                <a:spcPct val="80000"/>
              </a:lnSpc>
              <a:buFontTx/>
              <a:buNone/>
            </a:pPr>
            <a:r>
              <a:rPr lang="de-DE" altLang="en-US" sz="2800"/>
              <a:t>Pratical:120 min (65 points)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de-DE" altLang="en-US" sz="2800"/>
              <a:t>	Find all problems on instrument and perform a system quality check afterwards.</a:t>
            </a:r>
          </a:p>
          <a:p>
            <a:pPr>
              <a:lnSpc>
                <a:spcPct val="80000"/>
              </a:lnSpc>
              <a:buFontTx/>
              <a:buNone/>
            </a:pPr>
            <a:endParaRPr lang="de-DE" altLang="en-US" sz="2800"/>
          </a:p>
          <a:p>
            <a:pPr>
              <a:lnSpc>
                <a:spcPct val="80000"/>
              </a:lnSpc>
              <a:buFontTx/>
              <a:buNone/>
            </a:pPr>
            <a:r>
              <a:rPr lang="de-DE" altLang="en-US" sz="2800"/>
              <a:t>You need 55 points to pass the test. Good luck.</a:t>
            </a:r>
          </a:p>
        </p:txBody>
      </p:sp>
      <p:sp>
        <p:nvSpPr>
          <p:cNvPr id="126980" name="WordArt 4"/>
          <p:cNvSpPr>
            <a:spLocks noChangeArrowheads="1" noChangeShapeType="1" noTextEdit="1"/>
          </p:cNvSpPr>
          <p:nvPr/>
        </p:nvSpPr>
        <p:spPr bwMode="auto">
          <a:xfrm rot="2049360">
            <a:off x="6732588" y="404813"/>
            <a:ext cx="1838325" cy="22288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practical </a:t>
            </a:r>
          </a:p>
          <a:p>
            <a:pPr algn="ctr"/>
            <a:r>
              <a:rPr lang="en-GB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noFill/>
                <a:latin typeface="Arial Black" panose="020B0A04020102020204" pitchFamily="34" charset="0"/>
              </a:rPr>
              <a:t>part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808080"/>
      </a:dk1>
      <a:lt1>
        <a:srgbClr val="FFFFFF"/>
      </a:lt1>
      <a:dk2>
        <a:srgbClr val="0B0191"/>
      </a:dk2>
      <a:lt2>
        <a:srgbClr val="FFFFFF"/>
      </a:lt2>
      <a:accent1>
        <a:srgbClr val="F4E1AA"/>
      </a:accent1>
      <a:accent2>
        <a:srgbClr val="CC99FF"/>
      </a:accent2>
      <a:accent3>
        <a:srgbClr val="AAAAC7"/>
      </a:accent3>
      <a:accent4>
        <a:srgbClr val="DADADA"/>
      </a:accent4>
      <a:accent5>
        <a:srgbClr val="F8EED2"/>
      </a:accent5>
      <a:accent6>
        <a:srgbClr val="B98AE7"/>
      </a:accent6>
      <a:hlink>
        <a:srgbClr val="5DA3B9"/>
      </a:hlink>
      <a:folHlink>
        <a:srgbClr val="8474F8"/>
      </a:folHlink>
    </a:clrScheme>
    <a:fontScheme name="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Presentation 1">
        <a:dk1>
          <a:srgbClr val="808080"/>
        </a:dk1>
        <a:lt1>
          <a:srgbClr val="FFFFFF"/>
        </a:lt1>
        <a:dk2>
          <a:srgbClr val="0B0191"/>
        </a:dk2>
        <a:lt2>
          <a:srgbClr val="FFFFFF"/>
        </a:lt2>
        <a:accent1>
          <a:srgbClr val="F4E1AA"/>
        </a:accent1>
        <a:accent2>
          <a:srgbClr val="CC99FF"/>
        </a:accent2>
        <a:accent3>
          <a:srgbClr val="AAAAC7"/>
        </a:accent3>
        <a:accent4>
          <a:srgbClr val="DADADA"/>
        </a:accent4>
        <a:accent5>
          <a:srgbClr val="F8EED2"/>
        </a:accent5>
        <a:accent6>
          <a:srgbClr val="B98AE7"/>
        </a:accent6>
        <a:hlink>
          <a:srgbClr val="5DA3B9"/>
        </a:hlink>
        <a:folHlink>
          <a:srgbClr val="8474F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L:\Service &amp; Support\Templates\Presentation.pot</Template>
  <TotalTime>150</TotalTime>
  <Words>1807</Words>
  <Application>Microsoft Office PowerPoint</Application>
  <PresentationFormat>Bildschirmpräsentation (4:3)</PresentationFormat>
  <Paragraphs>383</Paragraphs>
  <Slides>27</Slides>
  <Notes>1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2</vt:i4>
      </vt:variant>
      <vt:variant>
        <vt:lpstr>Folientitel</vt:lpstr>
      </vt:variant>
      <vt:variant>
        <vt:i4>27</vt:i4>
      </vt:variant>
    </vt:vector>
  </HeadingPairs>
  <TitlesOfParts>
    <vt:vector size="34" baseType="lpstr">
      <vt:lpstr>Arial</vt:lpstr>
      <vt:lpstr>Wingdings</vt:lpstr>
      <vt:lpstr>Arial Black</vt:lpstr>
      <vt:lpstr>Times New Roman</vt:lpstr>
      <vt:lpstr>Presentation</vt:lpstr>
      <vt:lpstr>Microsoft Office Excel-Arbeitsblatt</vt:lpstr>
      <vt:lpstr>Microsoft Excel-Arbeitsblatt</vt:lpstr>
      <vt:lpstr>PowerPoint-Präsentation</vt:lpstr>
      <vt:lpstr>PowerPoint-Präsentation</vt:lpstr>
      <vt:lpstr>PowerPoint-Präsentation</vt:lpstr>
      <vt:lpstr>Haemostasis does</vt:lpstr>
      <vt:lpstr>PowerPoint-Präsentation</vt:lpstr>
      <vt:lpstr>PowerPoint-Präsentation</vt:lpstr>
      <vt:lpstr>PowerPoint-Präsentation</vt:lpstr>
      <vt:lpstr>PowerPoint-Präsentation</vt:lpstr>
      <vt:lpstr>Prothrombin Time (PT)</vt:lpstr>
      <vt:lpstr>Activated Partial Thromboplastin Time ( APTT)</vt:lpstr>
      <vt:lpstr>Fibrinogen according to Clauss ( FIB)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Precautions:</vt:lpstr>
      <vt:lpstr>Replacement instructions: Spare parts</vt:lpstr>
      <vt:lpstr>Replacement instructions: optics</vt:lpstr>
      <vt:lpstr>Yearly maintenance</vt:lpstr>
      <vt:lpstr>Firmware Update</vt:lpstr>
      <vt:lpstr>System Quality Check </vt:lpstr>
      <vt:lpstr>Typical problems</vt:lpstr>
      <vt:lpstr>Case study:  customer complains about „+++“ PT result</vt:lpstr>
      <vt:lpstr>Final Exam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Stephan Wright</dc:creator>
  <cp:lastModifiedBy>TECO Medical - Christian Baumgartner</cp:lastModifiedBy>
  <cp:revision>157</cp:revision>
  <dcterms:created xsi:type="dcterms:W3CDTF">2003-11-12T15:02:46Z</dcterms:created>
  <dcterms:modified xsi:type="dcterms:W3CDTF">2021-12-08T09:20:52Z</dcterms:modified>
</cp:coreProperties>
</file>