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7">
  <p:sldMasterIdLst>
    <p:sldMasterId id="2147483648" r:id="rId1"/>
    <p:sldMasterId id="2147483684" r:id="rId2"/>
    <p:sldMasterId id="2147483672" r:id="rId3"/>
    <p:sldMasterId id="2147483660" r:id="rId4"/>
  </p:sldMasterIdLst>
  <p:notesMasterIdLst>
    <p:notesMasterId r:id="rId9"/>
  </p:notesMasterIdLst>
  <p:handoutMasterIdLst>
    <p:handoutMasterId r:id="rId10"/>
  </p:handoutMasterIdLst>
  <p:sldIdLst>
    <p:sldId id="360" r:id="rId5"/>
    <p:sldId id="361" r:id="rId6"/>
    <p:sldId id="362" r:id="rId7"/>
    <p:sldId id="363" r:id="rId8"/>
  </p:sldIdLst>
  <p:sldSz cx="7169150" cy="5376863" type="B5ISO"/>
  <p:notesSz cx="9866313" cy="6735763"/>
  <p:defaultTextStyle>
    <a:defPPr>
      <a:defRPr lang="de-DE"/>
    </a:defPPr>
    <a:lvl1pPr marL="0" algn="l" defTabSz="6021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01066" algn="l" defTabSz="6021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602132" algn="l" defTabSz="6021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903199" algn="l" defTabSz="6021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204265" algn="l" defTabSz="6021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1505331" algn="l" defTabSz="6021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1806397" algn="l" defTabSz="6021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2107463" algn="l" defTabSz="6021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2408530" algn="l" defTabSz="6021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94">
          <p15:clr>
            <a:srgbClr val="A4A3A4"/>
          </p15:clr>
        </p15:guide>
        <p15:guide id="2" pos="225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2" userDrawn="1">
          <p15:clr>
            <a:srgbClr val="A4A3A4"/>
          </p15:clr>
        </p15:guide>
        <p15:guide id="2" pos="31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B" initials="CB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1" autoAdjust="0"/>
    <p:restoredTop sz="95200" autoAdjust="0"/>
  </p:normalViewPr>
  <p:slideViewPr>
    <p:cSldViewPr snapToGrid="0">
      <p:cViewPr varScale="1">
        <p:scale>
          <a:sx n="135" d="100"/>
          <a:sy n="135" d="100"/>
        </p:scale>
        <p:origin x="3456" y="126"/>
      </p:cViewPr>
      <p:guideLst>
        <p:guide orient="horz" pos="1694"/>
        <p:guide pos="225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4" d="100"/>
          <a:sy n="114" d="100"/>
        </p:scale>
        <p:origin x="-2118" y="-102"/>
      </p:cViewPr>
      <p:guideLst>
        <p:guide orient="horz" pos="2122"/>
        <p:guide pos="31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6788"/>
          </a:xfrm>
          <a:prstGeom prst="rect">
            <a:avLst/>
          </a:prstGeom>
        </p:spPr>
        <p:txBody>
          <a:bodyPr vert="horz" lIns="90343" tIns="45171" rIns="90343" bIns="45171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588627" y="0"/>
            <a:ext cx="4275402" cy="336788"/>
          </a:xfrm>
          <a:prstGeom prst="rect">
            <a:avLst/>
          </a:prstGeom>
        </p:spPr>
        <p:txBody>
          <a:bodyPr vert="horz" lIns="90343" tIns="45171" rIns="90343" bIns="45171" rtlCol="0"/>
          <a:lstStyle>
            <a:lvl1pPr algn="r">
              <a:defRPr sz="1200"/>
            </a:lvl1pPr>
          </a:lstStyle>
          <a:p>
            <a:fld id="{D9A26DE9-1EB8-4C15-A53E-D47A918078FD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6397806"/>
            <a:ext cx="4275402" cy="336788"/>
          </a:xfrm>
          <a:prstGeom prst="rect">
            <a:avLst/>
          </a:prstGeom>
        </p:spPr>
        <p:txBody>
          <a:bodyPr vert="horz" lIns="90343" tIns="45171" rIns="90343" bIns="45171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588627" y="6397806"/>
            <a:ext cx="4275402" cy="336788"/>
          </a:xfrm>
          <a:prstGeom prst="rect">
            <a:avLst/>
          </a:prstGeom>
        </p:spPr>
        <p:txBody>
          <a:bodyPr vert="horz" lIns="90343" tIns="45171" rIns="90343" bIns="45171" rtlCol="0" anchor="b"/>
          <a:lstStyle>
            <a:lvl1pPr algn="r">
              <a:defRPr sz="1200"/>
            </a:lvl1pPr>
          </a:lstStyle>
          <a:p>
            <a:fld id="{CBCDC68D-6896-4EC2-B909-DC3C9C9AAD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35442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17888" y="841375"/>
            <a:ext cx="3030537" cy="2273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343" tIns="45171" rIns="90343" bIns="45171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6632" y="3241586"/>
            <a:ext cx="7893050" cy="2652207"/>
          </a:xfrm>
          <a:prstGeom prst="rect">
            <a:avLst/>
          </a:prstGeom>
        </p:spPr>
        <p:txBody>
          <a:bodyPr vert="horz" lIns="90343" tIns="45171" rIns="90343" bIns="4517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6574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213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1pPr>
    <a:lvl2pPr marL="301066" algn="l" defTabSz="60213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2pPr>
    <a:lvl3pPr marL="602132" algn="l" defTabSz="60213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3pPr>
    <a:lvl4pPr marL="903199" algn="l" defTabSz="60213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4pPr>
    <a:lvl5pPr marL="1204265" algn="l" defTabSz="60213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1505331" algn="l" defTabSz="60213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806397" algn="l" defTabSz="60213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107463" algn="l" defTabSz="60213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408530" algn="l" defTabSz="60213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 rot="16200000">
            <a:off x="3284128" y="-3284130"/>
            <a:ext cx="600895" cy="71691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/>
          <p:cNvSpPr txBox="1"/>
          <p:nvPr userDrawn="1"/>
        </p:nvSpPr>
        <p:spPr>
          <a:xfrm>
            <a:off x="515982" y="32661"/>
            <a:ext cx="63028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6100763" algn="r"/>
              </a:tabLst>
            </a:pPr>
            <a:r>
              <a:rPr lang="de-DE" sz="1800" b="0" u="sng" kern="120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COATRON A4	</a:t>
            </a:r>
            <a:r>
              <a:rPr lang="de-DE" sz="1800" b="0" kern="120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de-DE" sz="1800" b="0" kern="120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de-DE" sz="1200" b="0" kern="120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Reagent Application Guide</a:t>
            </a:r>
            <a:endParaRPr lang="de-DE" sz="1200" dirty="0">
              <a:solidFill>
                <a:schemeClr val="tx1"/>
              </a:solidFill>
            </a:endParaRPr>
          </a:p>
        </p:txBody>
      </p:sp>
      <p:pic>
        <p:nvPicPr>
          <p:cNvPr id="1026" name="Bild 12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059" y="4996539"/>
            <a:ext cx="973184" cy="289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4724" y="751436"/>
            <a:ext cx="1538998" cy="251176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74813" y="751436"/>
            <a:ext cx="4519737" cy="1512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580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813" y="358458"/>
            <a:ext cx="2312237" cy="1254601"/>
          </a:xfrm>
        </p:spPr>
        <p:txBody>
          <a:bodyPr anchor="b"/>
          <a:lstStyle>
            <a:lvl1pPr>
              <a:defRPr sz="2100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7823" y="774169"/>
            <a:ext cx="3629382" cy="3821058"/>
          </a:xfrm>
        </p:spPr>
        <p:txBody>
          <a:bodyPr/>
          <a:lstStyle>
            <a:lvl1pPr marL="0" indent="0">
              <a:buNone/>
              <a:defRPr sz="2100"/>
            </a:lvl1pPr>
            <a:lvl2pPr marL="301066" indent="0">
              <a:buNone/>
              <a:defRPr sz="1800"/>
            </a:lvl2pPr>
            <a:lvl3pPr marL="602132" indent="0">
              <a:buNone/>
              <a:defRPr sz="1600"/>
            </a:lvl3pPr>
            <a:lvl4pPr marL="903199" indent="0">
              <a:buNone/>
              <a:defRPr sz="1300"/>
            </a:lvl4pPr>
            <a:lvl5pPr marL="1204265" indent="0">
              <a:buNone/>
              <a:defRPr sz="1300"/>
            </a:lvl5pPr>
            <a:lvl6pPr marL="1505331" indent="0">
              <a:buNone/>
              <a:defRPr sz="1300"/>
            </a:lvl6pPr>
            <a:lvl7pPr marL="1806397" indent="0">
              <a:buNone/>
              <a:defRPr sz="1300"/>
            </a:lvl7pPr>
            <a:lvl8pPr marL="2107463" indent="0">
              <a:buNone/>
              <a:defRPr sz="1300"/>
            </a:lvl8pPr>
            <a:lvl9pPr marL="2408530" indent="0">
              <a:buNone/>
              <a:defRPr sz="1300"/>
            </a:lvl9pPr>
          </a:lstStyle>
          <a:p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813" y="1613059"/>
            <a:ext cx="2312237" cy="2988391"/>
          </a:xfrm>
        </p:spPr>
        <p:txBody>
          <a:bodyPr/>
          <a:lstStyle>
            <a:lvl1pPr marL="0" indent="0">
              <a:buNone/>
              <a:defRPr sz="1100"/>
            </a:lvl1pPr>
            <a:lvl2pPr marL="301066" indent="0">
              <a:buNone/>
              <a:defRPr sz="900"/>
            </a:lvl2pPr>
            <a:lvl3pPr marL="602132" indent="0">
              <a:buNone/>
              <a:defRPr sz="800"/>
            </a:lvl3pPr>
            <a:lvl4pPr marL="903199" indent="0">
              <a:buNone/>
              <a:defRPr sz="700"/>
            </a:lvl4pPr>
            <a:lvl5pPr marL="1204265" indent="0">
              <a:buNone/>
              <a:defRPr sz="700"/>
            </a:lvl5pPr>
            <a:lvl6pPr marL="1505331" indent="0">
              <a:buNone/>
              <a:defRPr sz="700"/>
            </a:lvl6pPr>
            <a:lvl7pPr marL="1806397" indent="0">
              <a:buNone/>
              <a:defRPr sz="700"/>
            </a:lvl7pPr>
            <a:lvl8pPr marL="2107463" indent="0">
              <a:buNone/>
              <a:defRPr sz="700"/>
            </a:lvl8pPr>
            <a:lvl9pPr marL="2408530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543C4-C60B-4EE2-8A7B-5788F51A4D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222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543C4-C60B-4EE2-8A7B-5788F51A4D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6290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30423" y="286268"/>
            <a:ext cx="1545848" cy="455664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2879" y="286268"/>
            <a:ext cx="4547930" cy="455664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543C4-C60B-4EE2-8A7B-5788F51A4D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345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6938" y="879475"/>
            <a:ext cx="5376862" cy="1871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6938" y="2824163"/>
            <a:ext cx="5376862" cy="129857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4B1B-E8BE-4B04-A6A5-84D00C495977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034C9-4ACB-4E02-855F-5CCB52A95C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13540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4B1B-E8BE-4B04-A6A5-84D00C495977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034C9-4ACB-4E02-855F-5CCB52A95C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79162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950" y="1339850"/>
            <a:ext cx="6183313" cy="223678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8950" y="3598863"/>
            <a:ext cx="6183313" cy="11763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4B1B-E8BE-4B04-A6A5-84D00C495977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034C9-4ACB-4E02-855F-5CCB52A95C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36807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2125" y="1431925"/>
            <a:ext cx="3016250" cy="34115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60775" y="1431925"/>
            <a:ext cx="3016250" cy="34115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4B1B-E8BE-4B04-A6A5-84D00C495977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034C9-4ACB-4E02-855F-5CCB52A95C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8442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13" y="285750"/>
            <a:ext cx="6183312" cy="10398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3713" y="1317625"/>
            <a:ext cx="3033712" cy="6461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713" y="1963738"/>
            <a:ext cx="3033712" cy="28892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29025" y="1317625"/>
            <a:ext cx="3048000" cy="6461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29025" y="1963738"/>
            <a:ext cx="3048000" cy="28892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4B1B-E8BE-4B04-A6A5-84D00C495977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034C9-4ACB-4E02-855F-5CCB52A95C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22508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4B1B-E8BE-4B04-A6A5-84D00C495977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034C9-4ACB-4E02-855F-5CCB52A95C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230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4B1B-E8BE-4B04-A6A5-84D00C495977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034C9-4ACB-4E02-855F-5CCB52A95C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8218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 rot="16200000">
            <a:off x="3284128" y="-3284130"/>
            <a:ext cx="600895" cy="71691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/>
          <p:cNvSpPr txBox="1"/>
          <p:nvPr userDrawn="1"/>
        </p:nvSpPr>
        <p:spPr>
          <a:xfrm>
            <a:off x="515982" y="32661"/>
            <a:ext cx="63028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6100763" algn="r"/>
              </a:tabLst>
            </a:pPr>
            <a:r>
              <a:rPr lang="de-DE" sz="1800" b="0" u="sng" kern="120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COATRON A4	</a:t>
            </a:r>
            <a:r>
              <a:rPr lang="de-DE" sz="1800" b="0" kern="120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de-DE" sz="1800" b="0" kern="120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de-DE" sz="1200" b="0" kern="120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Reagent Application Guide</a:t>
            </a:r>
            <a:endParaRPr lang="de-DE" sz="1200" dirty="0">
              <a:solidFill>
                <a:schemeClr val="tx1"/>
              </a:solidFill>
            </a:endParaRPr>
          </a:p>
        </p:txBody>
      </p:sp>
      <p:pic>
        <p:nvPicPr>
          <p:cNvPr id="1026" name="Bild 12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059" y="4996539"/>
            <a:ext cx="973184" cy="289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3277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13" y="358775"/>
            <a:ext cx="2312987" cy="12541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0" y="774700"/>
            <a:ext cx="3629025" cy="3821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713" y="1612900"/>
            <a:ext cx="2312987" cy="298926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4B1B-E8BE-4B04-A6A5-84D00C495977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034C9-4ACB-4E02-855F-5CCB52A95C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84716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13" y="358775"/>
            <a:ext cx="2312987" cy="12541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0" y="774700"/>
            <a:ext cx="3629025" cy="382111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713" y="1612900"/>
            <a:ext cx="2312987" cy="298926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4B1B-E8BE-4B04-A6A5-84D00C495977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034C9-4ACB-4E02-855F-5CCB52A95C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29431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4B1B-E8BE-4B04-A6A5-84D00C495977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034C9-4ACB-4E02-855F-5CCB52A95C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89486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30800" y="285750"/>
            <a:ext cx="1546225" cy="45577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2125" y="285750"/>
            <a:ext cx="4486275" cy="45577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4B1B-E8BE-4B04-A6A5-84D00C495977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034C9-4ACB-4E02-855F-5CCB52A95C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41375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6938" y="879475"/>
            <a:ext cx="5376862" cy="1871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6938" y="2824163"/>
            <a:ext cx="5376862" cy="129857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B2C39-8E1B-4EED-BC00-F7C5838CE537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DB035-ABD3-47E6-AAAE-933D699D3E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12690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B2C39-8E1B-4EED-BC00-F7C5838CE537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DB035-ABD3-47E6-AAAE-933D699D3E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28029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950" y="1339850"/>
            <a:ext cx="6183313" cy="223678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8950" y="3598863"/>
            <a:ext cx="6183313" cy="11763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B2C39-8E1B-4EED-BC00-F7C5838CE537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DB035-ABD3-47E6-AAAE-933D699D3E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38580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2125" y="1431925"/>
            <a:ext cx="3016250" cy="34115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60775" y="1431925"/>
            <a:ext cx="3016250" cy="34115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B2C39-8E1B-4EED-BC00-F7C5838CE537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DB035-ABD3-47E6-AAAE-933D699D3E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68790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13" y="285750"/>
            <a:ext cx="6183312" cy="10398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3713" y="1317625"/>
            <a:ext cx="3033712" cy="6461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713" y="1963738"/>
            <a:ext cx="3033712" cy="28892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29025" y="1317625"/>
            <a:ext cx="3048000" cy="6461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29025" y="1963738"/>
            <a:ext cx="3048000" cy="28892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B2C39-8E1B-4EED-BC00-F7C5838CE537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DB035-ABD3-47E6-AAAE-933D699D3E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80046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B2C39-8E1B-4EED-BC00-F7C5838CE537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DB035-ABD3-47E6-AAAE-933D699D3E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2551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543C4-C60B-4EE2-8A7B-5788F51A4D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5493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B2C39-8E1B-4EED-BC00-F7C5838CE537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DB035-ABD3-47E6-AAAE-933D699D3E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34904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13" y="358775"/>
            <a:ext cx="2312987" cy="12541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0" y="774700"/>
            <a:ext cx="3629025" cy="3821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713" y="1612900"/>
            <a:ext cx="2312987" cy="298926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B2C39-8E1B-4EED-BC00-F7C5838CE537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DB035-ABD3-47E6-AAAE-933D699D3E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47160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13" y="358775"/>
            <a:ext cx="2312987" cy="12541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0" y="774700"/>
            <a:ext cx="3629025" cy="382111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713" y="1612900"/>
            <a:ext cx="2312987" cy="298926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B2C39-8E1B-4EED-BC00-F7C5838CE537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DB035-ABD3-47E6-AAAE-933D699D3E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32362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B2C39-8E1B-4EED-BC00-F7C5838CE537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DB035-ABD3-47E6-AAAE-933D699D3E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85816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30800" y="285750"/>
            <a:ext cx="1546225" cy="45577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2125" y="285750"/>
            <a:ext cx="4486275" cy="45577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B2C39-8E1B-4EED-BC00-F7C5838CE537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DB035-ABD3-47E6-AAAE-933D699D3E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7263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8163" y="1670050"/>
            <a:ext cx="6092825" cy="11525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74738" y="3046413"/>
            <a:ext cx="5019675" cy="137477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F4E2-F9B7-43DE-9131-0AF4721EAA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78076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F4E2-F9B7-43DE-9131-0AF4721EAA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79482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6738" y="3454400"/>
            <a:ext cx="6092825" cy="106838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66738" y="2279650"/>
            <a:ext cx="6092825" cy="117475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F4E2-F9B7-43DE-9131-0AF4721EAA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91410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58775" y="1254125"/>
            <a:ext cx="3149600" cy="3549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660775" y="1254125"/>
            <a:ext cx="3149600" cy="3549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F4E2-F9B7-43DE-9131-0AF4721EAA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46778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58775" y="1203325"/>
            <a:ext cx="3167063" cy="5016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58775" y="1704975"/>
            <a:ext cx="3167063" cy="3098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641725" y="1203325"/>
            <a:ext cx="3168650" cy="5016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641725" y="1704975"/>
            <a:ext cx="3168650" cy="3098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F4E2-F9B7-43DE-9131-0AF4721EAA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23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145" y="1340483"/>
            <a:ext cx="6183392" cy="22366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145" y="3598267"/>
            <a:ext cx="6183392" cy="11761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0106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2pPr>
            <a:lvl3pPr marL="602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903199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20426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505331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180639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10746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40853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543C4-C60B-4EE2-8A7B-5788F51A4D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8173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F4E2-F9B7-43DE-9131-0AF4721EAA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56755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F4E2-F9B7-43DE-9131-0AF4721EAA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66863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8775" y="214313"/>
            <a:ext cx="2359025" cy="9112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03525" y="214313"/>
            <a:ext cx="4006850" cy="45894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58775" y="1125538"/>
            <a:ext cx="2359025" cy="36782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F4E2-F9B7-43DE-9131-0AF4721EAA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93599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04938" y="3763963"/>
            <a:ext cx="4302125" cy="4445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404938" y="481013"/>
            <a:ext cx="4302125" cy="3225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404938" y="4208463"/>
            <a:ext cx="4302125" cy="6302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F4E2-F9B7-43DE-9131-0AF4721EAA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877097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F4E2-F9B7-43DE-9131-0AF4721EAA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89833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5197475" y="215900"/>
            <a:ext cx="1612900" cy="458787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58775" y="215900"/>
            <a:ext cx="4686300" cy="458787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F4E2-F9B7-43DE-9131-0AF4721EAA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6144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2879" y="1431341"/>
            <a:ext cx="3046889" cy="341157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29382" y="1431341"/>
            <a:ext cx="3046889" cy="341157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543C4-C60B-4EE2-8A7B-5788F51A4D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325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813" y="286269"/>
            <a:ext cx="6183392" cy="103927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3813" y="1318079"/>
            <a:ext cx="3032886" cy="64597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1066" indent="0">
              <a:buNone/>
              <a:defRPr sz="1300" b="1"/>
            </a:lvl2pPr>
            <a:lvl3pPr marL="602132" indent="0">
              <a:buNone/>
              <a:defRPr sz="1200" b="1"/>
            </a:lvl3pPr>
            <a:lvl4pPr marL="903199" indent="0">
              <a:buNone/>
              <a:defRPr sz="1100" b="1"/>
            </a:lvl4pPr>
            <a:lvl5pPr marL="1204265" indent="0">
              <a:buNone/>
              <a:defRPr sz="1100" b="1"/>
            </a:lvl5pPr>
            <a:lvl6pPr marL="1505331" indent="0">
              <a:buNone/>
              <a:defRPr sz="1100" b="1"/>
            </a:lvl6pPr>
            <a:lvl7pPr marL="1806397" indent="0">
              <a:buNone/>
              <a:defRPr sz="1100" b="1"/>
            </a:lvl7pPr>
            <a:lvl8pPr marL="2107463" indent="0">
              <a:buNone/>
              <a:defRPr sz="1100" b="1"/>
            </a:lvl8pPr>
            <a:lvl9pPr marL="2408530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813" y="1964048"/>
            <a:ext cx="3032886" cy="28888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29382" y="1318079"/>
            <a:ext cx="3047823" cy="64597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1066" indent="0">
              <a:buNone/>
              <a:defRPr sz="1300" b="1"/>
            </a:lvl2pPr>
            <a:lvl3pPr marL="602132" indent="0">
              <a:buNone/>
              <a:defRPr sz="1200" b="1"/>
            </a:lvl3pPr>
            <a:lvl4pPr marL="903199" indent="0">
              <a:buNone/>
              <a:defRPr sz="1100" b="1"/>
            </a:lvl4pPr>
            <a:lvl5pPr marL="1204265" indent="0">
              <a:buNone/>
              <a:defRPr sz="1100" b="1"/>
            </a:lvl5pPr>
            <a:lvl6pPr marL="1505331" indent="0">
              <a:buNone/>
              <a:defRPr sz="1100" b="1"/>
            </a:lvl6pPr>
            <a:lvl7pPr marL="1806397" indent="0">
              <a:buNone/>
              <a:defRPr sz="1100" b="1"/>
            </a:lvl7pPr>
            <a:lvl8pPr marL="2107463" indent="0">
              <a:buNone/>
              <a:defRPr sz="1100" b="1"/>
            </a:lvl8pPr>
            <a:lvl9pPr marL="2408530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29382" y="1964048"/>
            <a:ext cx="3047823" cy="28888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543C4-C60B-4EE2-8A7B-5788F51A4D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9181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543C4-C60B-4EE2-8A7B-5788F51A4D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7821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543C4-C60B-4EE2-8A7B-5788F51A4D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2347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813" y="358458"/>
            <a:ext cx="2312237" cy="1254601"/>
          </a:xfrm>
        </p:spPr>
        <p:txBody>
          <a:bodyPr anchor="b"/>
          <a:lstStyle>
            <a:lvl1pPr>
              <a:defRPr sz="2100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7823" y="774169"/>
            <a:ext cx="3629382" cy="382105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813" y="1613059"/>
            <a:ext cx="2312237" cy="2988391"/>
          </a:xfrm>
        </p:spPr>
        <p:txBody>
          <a:bodyPr/>
          <a:lstStyle>
            <a:lvl1pPr marL="0" indent="0">
              <a:buNone/>
              <a:defRPr sz="1100"/>
            </a:lvl1pPr>
            <a:lvl2pPr marL="301066" indent="0">
              <a:buNone/>
              <a:defRPr sz="900"/>
            </a:lvl2pPr>
            <a:lvl3pPr marL="602132" indent="0">
              <a:buNone/>
              <a:defRPr sz="800"/>
            </a:lvl3pPr>
            <a:lvl4pPr marL="903199" indent="0">
              <a:buNone/>
              <a:defRPr sz="700"/>
            </a:lvl4pPr>
            <a:lvl5pPr marL="1204265" indent="0">
              <a:buNone/>
              <a:defRPr sz="700"/>
            </a:lvl5pPr>
            <a:lvl6pPr marL="1505331" indent="0">
              <a:buNone/>
              <a:defRPr sz="700"/>
            </a:lvl6pPr>
            <a:lvl7pPr marL="1806397" indent="0">
              <a:buNone/>
              <a:defRPr sz="700"/>
            </a:lvl7pPr>
            <a:lvl8pPr marL="2107463" indent="0">
              <a:buNone/>
              <a:defRPr sz="700"/>
            </a:lvl8pPr>
            <a:lvl9pPr marL="2408530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543C4-C60B-4EE2-8A7B-5788F51A4D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652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879" y="286269"/>
            <a:ext cx="6183392" cy="1039278"/>
          </a:xfrm>
          <a:prstGeom prst="rect">
            <a:avLst/>
          </a:prstGeom>
        </p:spPr>
        <p:txBody>
          <a:bodyPr vert="horz" lIns="60213" tIns="30107" rIns="60213" bIns="30107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2879" y="1431341"/>
            <a:ext cx="6183392" cy="3411570"/>
          </a:xfrm>
          <a:prstGeom prst="rect">
            <a:avLst/>
          </a:prstGeom>
        </p:spPr>
        <p:txBody>
          <a:bodyPr vert="horz" lIns="60213" tIns="30107" rIns="60213" bIns="30107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2879" y="4983556"/>
            <a:ext cx="1613059" cy="286268"/>
          </a:xfrm>
          <a:prstGeom prst="rect">
            <a:avLst/>
          </a:prstGeom>
        </p:spPr>
        <p:txBody>
          <a:bodyPr vert="horz" lIns="60213" tIns="30107" rIns="60213" bIns="30107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74781" y="4983556"/>
            <a:ext cx="2419588" cy="286268"/>
          </a:xfrm>
          <a:prstGeom prst="rect">
            <a:avLst/>
          </a:prstGeom>
        </p:spPr>
        <p:txBody>
          <a:bodyPr vert="horz" lIns="60213" tIns="30107" rIns="60213" bIns="30107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63212" y="4983556"/>
            <a:ext cx="1613059" cy="286268"/>
          </a:xfrm>
          <a:prstGeom prst="rect">
            <a:avLst/>
          </a:prstGeom>
        </p:spPr>
        <p:txBody>
          <a:bodyPr vert="horz" lIns="60213" tIns="30107" rIns="60213" bIns="30107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543C4-C60B-4EE2-8A7B-5788F51A4D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5352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6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602132" rtl="0" eaLnBrk="1" latinLnBrk="0" hangingPunct="1">
        <a:lnSpc>
          <a:spcPct val="90000"/>
        </a:lnSpc>
        <a:spcBef>
          <a:spcPct val="0"/>
        </a:spcBef>
        <a:buNone/>
        <a:defRPr sz="2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0533" indent="-150533" algn="l" defTabSz="602132" rtl="0" eaLnBrk="1" latinLnBrk="0" hangingPunct="1">
        <a:lnSpc>
          <a:spcPct val="90000"/>
        </a:lnSpc>
        <a:spcBef>
          <a:spcPts val="65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1599" indent="-150533" algn="l" defTabSz="602132" rtl="0" eaLnBrk="1" latinLnBrk="0" hangingPunct="1">
        <a:lnSpc>
          <a:spcPct val="90000"/>
        </a:lnSpc>
        <a:spcBef>
          <a:spcPts val="329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52666" indent="-150533" algn="l" defTabSz="602132" rtl="0" eaLnBrk="1" latinLnBrk="0" hangingPunct="1">
        <a:lnSpc>
          <a:spcPct val="90000"/>
        </a:lnSpc>
        <a:spcBef>
          <a:spcPts val="329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1053732" indent="-150533" algn="l" defTabSz="602132" rtl="0" eaLnBrk="1" latinLnBrk="0" hangingPunct="1">
        <a:lnSpc>
          <a:spcPct val="90000"/>
        </a:lnSpc>
        <a:spcBef>
          <a:spcPts val="329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354798" indent="-150533" algn="l" defTabSz="602132" rtl="0" eaLnBrk="1" latinLnBrk="0" hangingPunct="1">
        <a:lnSpc>
          <a:spcPct val="90000"/>
        </a:lnSpc>
        <a:spcBef>
          <a:spcPts val="329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55864" indent="-150533" algn="l" defTabSz="602132" rtl="0" eaLnBrk="1" latinLnBrk="0" hangingPunct="1">
        <a:lnSpc>
          <a:spcPct val="90000"/>
        </a:lnSpc>
        <a:spcBef>
          <a:spcPts val="329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956930" indent="-150533" algn="l" defTabSz="602132" rtl="0" eaLnBrk="1" latinLnBrk="0" hangingPunct="1">
        <a:lnSpc>
          <a:spcPct val="90000"/>
        </a:lnSpc>
        <a:spcBef>
          <a:spcPts val="329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257997" indent="-150533" algn="l" defTabSz="602132" rtl="0" eaLnBrk="1" latinLnBrk="0" hangingPunct="1">
        <a:lnSpc>
          <a:spcPct val="90000"/>
        </a:lnSpc>
        <a:spcBef>
          <a:spcPts val="329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559063" indent="-150533" algn="l" defTabSz="602132" rtl="0" eaLnBrk="1" latinLnBrk="0" hangingPunct="1">
        <a:lnSpc>
          <a:spcPct val="90000"/>
        </a:lnSpc>
        <a:spcBef>
          <a:spcPts val="329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02132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1066" algn="l" defTabSz="602132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2132" algn="l" defTabSz="602132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03199" algn="l" defTabSz="602132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04265" algn="l" defTabSz="602132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05331" algn="l" defTabSz="602132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06397" algn="l" defTabSz="602132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07463" algn="l" defTabSz="602132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08530" algn="l" defTabSz="602132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125" y="285750"/>
            <a:ext cx="6184900" cy="1039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2125" y="1431925"/>
            <a:ext cx="6184900" cy="3411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2125" y="4983163"/>
            <a:ext cx="1614488" cy="2873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B84B1B-E8BE-4B04-A6A5-84D00C495977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74900" y="4983163"/>
            <a:ext cx="2419350" cy="2873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62538" y="4983163"/>
            <a:ext cx="1614487" cy="2873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034C9-4ACB-4E02-855F-5CCB52A95C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5692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125" y="285750"/>
            <a:ext cx="6184900" cy="1039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2125" y="1431925"/>
            <a:ext cx="6184900" cy="3411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2125" y="4983163"/>
            <a:ext cx="1614488" cy="2873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B2C39-8E1B-4EED-BC00-F7C5838CE537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74900" y="4983163"/>
            <a:ext cx="2419350" cy="2873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62538" y="4983163"/>
            <a:ext cx="1614487" cy="2873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CDB035-ABD3-47E6-AAAE-933D699D3E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8124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58775" y="215900"/>
            <a:ext cx="6451600" cy="895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58775" y="1254125"/>
            <a:ext cx="6451600" cy="3549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58775" y="4983163"/>
            <a:ext cx="1673225" cy="2873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449513" y="4983163"/>
            <a:ext cx="2270125" cy="2873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137150" y="4983163"/>
            <a:ext cx="1673225" cy="2873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5F4E2-F9B7-43DE-9131-0AF4721EAA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7302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12"/>
          <p:cNvSpPr/>
          <p:nvPr/>
        </p:nvSpPr>
        <p:spPr>
          <a:xfrm>
            <a:off x="1704046" y="1915655"/>
            <a:ext cx="170787" cy="26995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reflection blurRad="6350" stA="52000" endA="300" endPos="35000" dir="5400000" sy="-100000" algn="bl" rotWithShape="0"/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60213" tIns="30107" rIns="60213" bIns="30107" rtlCol="0" anchor="ctr"/>
          <a:lstStyle/>
          <a:p>
            <a:pPr algn="ctr"/>
            <a:endParaRPr lang="de-DE"/>
          </a:p>
        </p:txBody>
      </p:sp>
      <p:sp>
        <p:nvSpPr>
          <p:cNvPr id="11" name="Down Arrow 6"/>
          <p:cNvSpPr/>
          <p:nvPr/>
        </p:nvSpPr>
        <p:spPr>
          <a:xfrm>
            <a:off x="3192981" y="1521850"/>
            <a:ext cx="333636" cy="50057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reflection blurRad="6350" stA="52000" endA="300" endPos="35000" dir="5400000" sy="-100000" algn="bl" rotWithShape="0"/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60213" tIns="30107" rIns="60213" bIns="30107" rtlCol="0" anchor="ctr"/>
          <a:lstStyle/>
          <a:p>
            <a:pPr algn="ctr"/>
            <a:endParaRPr lang="de-DE"/>
          </a:p>
        </p:txBody>
      </p:sp>
      <p:graphicFrame>
        <p:nvGraphicFramePr>
          <p:cNvPr id="12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6345148"/>
              </p:ext>
            </p:extLst>
          </p:nvPr>
        </p:nvGraphicFramePr>
        <p:xfrm>
          <a:off x="3245318" y="2839816"/>
          <a:ext cx="1669779" cy="168061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03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36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28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1" u="none" strike="noStrike" dirty="0" smtClean="0">
                          <a:effectLst/>
                          <a:latin typeface="Calibri" panose="020F0502020204030204" pitchFamily="34" charset="0"/>
                        </a:rPr>
                        <a:t>Instrument</a:t>
                      </a:r>
                      <a:endParaRPr lang="de-DE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e-DE" sz="800" b="1" u="none" strike="noStrike" dirty="0" smtClean="0">
                          <a:effectLst/>
                          <a:latin typeface="Calibri" panose="020F0502020204030204" pitchFamily="34" charset="0"/>
                        </a:rPr>
                        <a:t>Coatron A</a:t>
                      </a:r>
                      <a:r>
                        <a:rPr lang="de-DE" altLang="zh-CN" sz="800" b="1" u="none" strike="noStrike" dirty="0" smtClean="0"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de-DE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Firmware</a:t>
                      </a:r>
                      <a:endParaRPr lang="de-DE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e-DE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V1.0</a:t>
                      </a:r>
                      <a:r>
                        <a:rPr lang="de-DE" altLang="zh-CN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r>
                        <a:rPr lang="de-DE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.05a </a:t>
                      </a:r>
                      <a:r>
                        <a:rPr lang="de-DE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de-DE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261)</a:t>
                      </a:r>
                      <a:endParaRPr lang="de-DE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1865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21" marR="4921" marT="65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60213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u="none" strike="noStrike" dirty="0" smtClean="0">
                          <a:effectLst/>
                          <a:latin typeface="Calibri" panose="020F0502020204030204" pitchFamily="34" charset="0"/>
                        </a:rPr>
                        <a:t>Volume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21" marR="4921" marT="65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de-DE" sz="800" u="none" strike="noStrike" dirty="0">
                          <a:effectLst/>
                          <a:latin typeface="Calibri" panose="020F0502020204030204" pitchFamily="34" charset="0"/>
                        </a:rPr>
                        <a:t>Position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21" marR="4921" marT="65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de-DE" sz="800" u="none" strike="noStrike" dirty="0">
                          <a:effectLst/>
                          <a:latin typeface="Calibri" panose="020F0502020204030204" pitchFamily="34" charset="0"/>
                        </a:rPr>
                        <a:t>PAT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21" marR="4921" marT="6561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de-DE" sz="800" u="none" strike="noStrike" dirty="0">
                          <a:effectLst/>
                          <a:latin typeface="Calibri" panose="020F0502020204030204" pitchFamily="34" charset="0"/>
                        </a:rPr>
                        <a:t>BUF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21" marR="4921" marT="6561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de-DE" sz="800" u="none" strike="noStrike" dirty="0">
                          <a:effectLst/>
                          <a:latin typeface="Calibri" panose="020F0502020204030204" pitchFamily="34" charset="0"/>
                        </a:rPr>
                        <a:t>CLR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21" marR="4921" marT="6561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de-DE" sz="800" u="none" strike="noStrike" dirty="0">
                          <a:effectLst/>
                          <a:latin typeface="Calibri" panose="020F0502020204030204" pitchFamily="34" charset="0"/>
                        </a:rPr>
                        <a:t>DEF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21" marR="4921" marT="6561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de-DE" sz="800" u="none" strike="noStrike" dirty="0">
                          <a:effectLst/>
                          <a:latin typeface="Calibri" panose="020F0502020204030204" pitchFamily="34" charset="0"/>
                        </a:rPr>
                        <a:t>R0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21" marR="4921" marT="6561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de-DE" sz="800" u="none" strike="noStrike" dirty="0">
                          <a:effectLst/>
                          <a:latin typeface="Calibri" panose="020F0502020204030204" pitchFamily="34" charset="0"/>
                        </a:rPr>
                        <a:t>R1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21" marR="4921" marT="6561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de-DE" sz="800" u="none" strike="noStrike" dirty="0">
                          <a:effectLst/>
                          <a:latin typeface="Calibri" panose="020F0502020204030204" pitchFamily="34" charset="0"/>
                        </a:rPr>
                        <a:t>R2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21" marR="4921" marT="6561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5142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21" marR="4921" marT="6561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de-DE" sz="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Determinations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21" marR="4921" marT="6561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21" marR="4921" marT="656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21" marR="4921" marT="6561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kit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000" marR="0" marT="720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n=80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000" marR="0" marT="720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13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7348962"/>
              </p:ext>
            </p:extLst>
          </p:nvPr>
        </p:nvGraphicFramePr>
        <p:xfrm>
          <a:off x="5367752" y="2829266"/>
          <a:ext cx="1420957" cy="19408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03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77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Test </a:t>
                      </a:r>
                      <a:endParaRPr lang="de-DE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AF10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UNIT</a:t>
                      </a:r>
                      <a:endParaRPr lang="de-DE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65283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S-CORR</a:t>
                      </a:r>
                      <a:endParaRPr lang="de-DE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T-CORR</a:t>
                      </a:r>
                      <a:endParaRPr lang="de-DE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0%, 0 s</a:t>
                      </a: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START</a:t>
                      </a:r>
                      <a:endParaRPr lang="de-DE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</a:t>
                      </a:r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</a:t>
                      </a: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INCUB</a:t>
                      </a:r>
                      <a:endParaRPr lang="de-DE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</a:t>
                      </a:r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</a:t>
                      </a: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RUNTIME</a:t>
                      </a:r>
                      <a:endParaRPr lang="de-DE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</a:t>
                      </a:r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</a:t>
                      </a: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METHOD</a:t>
                      </a:r>
                      <a:endParaRPr lang="de-DE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CHROM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MATH</a:t>
                      </a:r>
                      <a:endParaRPr lang="de-DE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LIN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CT-MECH</a:t>
                      </a:r>
                      <a:endParaRPr lang="de-DE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LIMIT</a:t>
                      </a:r>
                      <a:endParaRPr lang="de-DE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350mE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MIX</a:t>
                      </a:r>
                      <a:endParaRPr lang="de-DE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CLEAN</a:t>
                      </a:r>
                      <a:endParaRPr lang="de-DE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POINTS</a:t>
                      </a:r>
                      <a:endParaRPr lang="de-DE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MULTI</a:t>
                      </a:r>
                      <a:endParaRPr lang="de-DE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14" name="Textfeld 13"/>
          <p:cNvSpPr txBox="1"/>
          <p:nvPr/>
        </p:nvSpPr>
        <p:spPr>
          <a:xfrm>
            <a:off x="3526617" y="41562"/>
            <a:ext cx="338671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tabLst>
                <a:tab pos="1974850" algn="r"/>
                <a:tab pos="6100763" algn="r"/>
              </a:tabLst>
            </a:pPr>
            <a:r>
              <a:rPr lang="de-DE" sz="1600" i="1" dirty="0" smtClean="0">
                <a:latin typeface="Arial Black" panose="020B0A04020102020204" pitchFamily="34" charset="0"/>
                <a:ea typeface="+mj-ea"/>
                <a:cs typeface="+mj-cs"/>
              </a:rPr>
              <a:t>Technochrom anti-Xa</a:t>
            </a:r>
            <a:endParaRPr lang="de-DE" sz="1600" i="1" kern="1200" baseline="0" dirty="0" smtClean="0">
              <a:latin typeface="Arial Black" panose="020B0A04020102020204" pitchFamily="34" charset="0"/>
              <a:ea typeface="+mj-ea"/>
              <a:cs typeface="+mj-cs"/>
            </a:endParaRPr>
          </a:p>
          <a:p>
            <a:pPr algn="r">
              <a:tabLst>
                <a:tab pos="1974850" algn="r"/>
                <a:tab pos="6100763" algn="r"/>
              </a:tabLst>
            </a:pPr>
            <a:r>
              <a:rPr lang="de-DE" sz="900" i="1" kern="1200" baseline="0" dirty="0" err="1" smtClean="0">
                <a:latin typeface="Arial Black" panose="020B0A04020102020204" pitchFamily="34" charset="0"/>
                <a:ea typeface="+mj-ea"/>
                <a:cs typeface="+mj-cs"/>
              </a:rPr>
              <a:t>for</a:t>
            </a:r>
            <a:r>
              <a:rPr lang="de-DE" sz="900" i="1" kern="1200" baseline="0" dirty="0" smtClean="0">
                <a:latin typeface="Arial Black" panose="020B0A04020102020204" pitchFamily="34" charset="0"/>
                <a:ea typeface="+mj-ea"/>
                <a:cs typeface="+mj-cs"/>
              </a:rPr>
              <a:t> LMWH, UHF, </a:t>
            </a:r>
            <a:r>
              <a:rPr lang="de-DE" sz="900" i="1" kern="1200" baseline="0" dirty="0" err="1" smtClean="0">
                <a:latin typeface="Arial Black" panose="020B0A04020102020204" pitchFamily="34" charset="0"/>
                <a:ea typeface="+mj-ea"/>
                <a:cs typeface="+mj-cs"/>
              </a:rPr>
              <a:t>Arixatra</a:t>
            </a:r>
            <a:endParaRPr lang="de-DE" sz="900" i="1" kern="1200" baseline="0" dirty="0" smtClean="0"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15" name="Tabel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370865"/>
              </p:ext>
            </p:extLst>
          </p:nvPr>
        </p:nvGraphicFramePr>
        <p:xfrm>
          <a:off x="3228094" y="2438307"/>
          <a:ext cx="3567560" cy="243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67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de-DE" sz="1000" dirty="0" smtClean="0">
                          <a:solidFill>
                            <a:schemeClr val="bg1"/>
                          </a:solidFill>
                        </a:rPr>
                        <a:t>Test </a:t>
                      </a:r>
                      <a:r>
                        <a:rPr lang="de-DE" sz="1000" dirty="0" smtClean="0">
                          <a:solidFill>
                            <a:schemeClr val="bg1"/>
                          </a:solidFill>
                        </a:rPr>
                        <a:t>Protocol HEP</a:t>
                      </a:r>
                      <a:endParaRPr lang="de-DE" sz="1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490998" y="3687325"/>
            <a:ext cx="2301665" cy="799466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 lIns="60213" tIns="30107" rIns="60213" bIns="30107" rtlCol="0">
            <a:spAutoFit/>
          </a:bodyPr>
          <a:lstStyle/>
          <a:p>
            <a:r>
              <a:rPr lang="de-DE" sz="1600" dirty="0" smtClean="0">
                <a:latin typeface="Calibri" panose="020F0502020204030204" pitchFamily="34" charset="0"/>
              </a:rPr>
              <a:t>P32: Substrate (R1)</a:t>
            </a:r>
          </a:p>
          <a:p>
            <a:r>
              <a:rPr lang="de-DE" sz="1600" dirty="0" smtClean="0">
                <a:latin typeface="Calibri" panose="020F0502020204030204" pitchFamily="34" charset="0"/>
              </a:rPr>
              <a:t>P28: </a:t>
            </a:r>
            <a:r>
              <a:rPr lang="de-DE" sz="1600" dirty="0" err="1" smtClean="0">
                <a:latin typeface="Calibri" panose="020F0502020204030204" pitchFamily="34" charset="0"/>
              </a:rPr>
              <a:t>Factor</a:t>
            </a:r>
            <a:r>
              <a:rPr lang="de-DE" sz="1600" dirty="0" smtClean="0">
                <a:latin typeface="Calibri" panose="020F0502020204030204" pitchFamily="34" charset="0"/>
              </a:rPr>
              <a:t> </a:t>
            </a:r>
            <a:r>
              <a:rPr lang="de-DE" sz="1600" dirty="0" err="1" smtClean="0">
                <a:latin typeface="Calibri" panose="020F0502020204030204" pitchFamily="34" charset="0"/>
              </a:rPr>
              <a:t>Xa</a:t>
            </a:r>
            <a:r>
              <a:rPr lang="de-DE" sz="1600" dirty="0" smtClean="0">
                <a:latin typeface="Calibri" panose="020F0502020204030204" pitchFamily="34" charset="0"/>
              </a:rPr>
              <a:t> (R2)</a:t>
            </a:r>
            <a:endParaRPr lang="de-DE" sz="1600" dirty="0">
              <a:latin typeface="Calibri" panose="020F0502020204030204" pitchFamily="34" charset="0"/>
            </a:endParaRPr>
          </a:p>
          <a:p>
            <a:r>
              <a:rPr lang="de-DE" sz="1600" dirty="0" smtClean="0">
                <a:latin typeface="Calibri" panose="020F0502020204030204" pitchFamily="34" charset="0"/>
              </a:rPr>
              <a:t>P39: </a:t>
            </a:r>
            <a:r>
              <a:rPr lang="de-DE" sz="1600" dirty="0" smtClean="0">
                <a:latin typeface="Calibri" panose="020F0502020204030204" pitchFamily="34" charset="0"/>
              </a:rPr>
              <a:t>IBS</a:t>
            </a:r>
            <a:endParaRPr lang="de-DE" sz="1600" dirty="0" smtClean="0">
              <a:latin typeface="Calibri" panose="020F0502020204030204" pitchFamily="34" charset="0"/>
            </a:endParaRPr>
          </a:p>
        </p:txBody>
      </p:sp>
      <p:sp>
        <p:nvSpPr>
          <p:cNvPr id="16" name="Down Arrow 6"/>
          <p:cNvSpPr/>
          <p:nvPr/>
        </p:nvSpPr>
        <p:spPr>
          <a:xfrm>
            <a:off x="4714905" y="1476122"/>
            <a:ext cx="333636" cy="50057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reflection blurRad="6350" stA="52000" endA="300" endPos="35000" dir="5400000" sy="-100000" algn="bl" rotWithShape="0"/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60213" tIns="30107" rIns="60213" bIns="30107"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080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9293196"/>
              </p:ext>
            </p:extLst>
          </p:nvPr>
        </p:nvGraphicFramePr>
        <p:xfrm>
          <a:off x="630384" y="770961"/>
          <a:ext cx="5652651" cy="331343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9701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32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92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0164">
                <a:tc gridSpan="3">
                  <a:txBody>
                    <a:bodyPr/>
                    <a:lstStyle/>
                    <a:p>
                      <a:pPr marL="0" marR="0" indent="0" algn="l" defTabSz="60213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>
                          <a:solidFill>
                            <a:schemeClr val="bg1"/>
                          </a:solidFill>
                        </a:rPr>
                        <a:t>Auto</a:t>
                      </a:r>
                      <a:r>
                        <a:rPr lang="de-DE" sz="9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e-DE" sz="900" baseline="0" dirty="0" err="1" smtClean="0">
                          <a:solidFill>
                            <a:schemeClr val="bg1"/>
                          </a:solidFill>
                        </a:rPr>
                        <a:t>Calibration</a:t>
                      </a:r>
                      <a:endParaRPr lang="de-DE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891">
                <a:tc gridSpan="3"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Material</a:t>
                      </a:r>
                      <a:endParaRPr lang="de-DE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Calibrator</a:t>
                      </a:r>
                      <a:endParaRPr lang="de-DE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u="none" strike="noStrike" dirty="0" smtClean="0">
                          <a:effectLst/>
                          <a:latin typeface="Calibri" panose="020F0502020204030204" pitchFamily="34" charset="0"/>
                        </a:rPr>
                        <a:t>TECHNOVIEW LMWH </a:t>
                      </a:r>
                      <a:r>
                        <a:rPr lang="de-DE" sz="900" u="none" strike="noStrike" dirty="0" err="1" smtClean="0">
                          <a:effectLst/>
                          <a:latin typeface="Calibri" panose="020F0502020204030204" pitchFamily="34" charset="0"/>
                        </a:rPr>
                        <a:t>Con</a:t>
                      </a:r>
                      <a:r>
                        <a:rPr lang="de-DE" sz="900" u="none" strike="noStrike" dirty="0" smtClean="0">
                          <a:effectLst/>
                          <a:latin typeface="Calibri" panose="020F0502020204030204" pitchFamily="34" charset="0"/>
                        </a:rPr>
                        <a:t>-H</a:t>
                      </a:r>
                      <a:r>
                        <a:rPr lang="de-DE" sz="900" u="none" strike="noStrike" baseline="0" dirty="0" smtClean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de-D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1ml</a:t>
                      </a:r>
                      <a:endParaRPr lang="de-D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Diluent</a:t>
                      </a:r>
                      <a:endParaRPr lang="de-DE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u="none" strike="noStrike" dirty="0" err="1" smtClean="0">
                          <a:effectLst/>
                          <a:latin typeface="Calibri" panose="020F0502020204030204" pitchFamily="34" charset="0"/>
                        </a:rPr>
                        <a:t>TEControl</a:t>
                      </a:r>
                      <a:r>
                        <a:rPr lang="de-DE" sz="900" u="none" strike="noStrike" baseline="0" dirty="0" smtClean="0">
                          <a:effectLst/>
                          <a:latin typeface="Calibri" panose="020F0502020204030204" pitchFamily="34" charset="0"/>
                        </a:rPr>
                        <a:t> N</a:t>
                      </a:r>
                      <a:r>
                        <a:rPr lang="de-DE" sz="900" u="none" strike="noStrike" dirty="0" smtClean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de-D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1ml</a:t>
                      </a:r>
                      <a:endParaRPr lang="de-D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Tubes</a:t>
                      </a:r>
                      <a:endParaRPr lang="de-DE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sym typeface="Symbol"/>
                        </a:rPr>
                        <a:t></a:t>
                      </a:r>
                      <a:r>
                        <a:rPr lang="en-GB" sz="9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13x75 mm</a:t>
                      </a:r>
                      <a:endParaRPr lang="de-D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4x</a:t>
                      </a:r>
                      <a:endParaRPr lang="de-D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6800">
                <a:tc gridSpan="3">
                  <a:txBody>
                    <a:bodyPr/>
                    <a:lstStyle/>
                    <a:p>
                      <a:pPr marL="0" marR="0" indent="0" algn="l" defTabSz="60213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Preparation</a:t>
                      </a:r>
                      <a:endParaRPr lang="de-DE" sz="9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de-DE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Place</a:t>
                      </a:r>
                      <a:r>
                        <a:rPr lang="de-DE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P01:  400µL </a:t>
                      </a:r>
                      <a:r>
                        <a:rPr lang="de-DE" sz="900" u="none" strike="noStrike" dirty="0" smtClean="0">
                          <a:effectLst/>
                          <a:latin typeface="Calibri" panose="020F0502020204030204" pitchFamily="34" charset="0"/>
                        </a:rPr>
                        <a:t>LMWH </a:t>
                      </a:r>
                      <a:r>
                        <a:rPr lang="de-DE" sz="900" u="none" strike="noStrike" dirty="0" err="1" smtClean="0">
                          <a:effectLst/>
                          <a:latin typeface="Calibri" panose="020F0502020204030204" pitchFamily="34" charset="0"/>
                        </a:rPr>
                        <a:t>Con</a:t>
                      </a:r>
                      <a:r>
                        <a:rPr lang="de-DE" sz="900" u="none" strike="noStrike" dirty="0" smtClean="0">
                          <a:effectLst/>
                          <a:latin typeface="Calibri" panose="020F0502020204030204" pitchFamily="34" charset="0"/>
                        </a:rPr>
                        <a:t>-H</a:t>
                      </a:r>
                      <a:r>
                        <a:rPr lang="de-DE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de-D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2769"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de-DE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60213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Place</a:t>
                      </a:r>
                      <a:r>
                        <a:rPr lang="de-DE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P02:  200µL </a:t>
                      </a:r>
                      <a:r>
                        <a:rPr lang="de-DE" sz="900" u="none" strike="noStrike" dirty="0" smtClean="0">
                          <a:effectLst/>
                          <a:latin typeface="Calibri" panose="020F0502020204030204" pitchFamily="34" charset="0"/>
                        </a:rPr>
                        <a:t>LMWH </a:t>
                      </a:r>
                      <a:r>
                        <a:rPr lang="de-DE" sz="900" u="none" strike="noStrike" dirty="0" err="1" smtClean="0">
                          <a:effectLst/>
                          <a:latin typeface="Calibri" panose="020F0502020204030204" pitchFamily="34" charset="0"/>
                        </a:rPr>
                        <a:t>Con</a:t>
                      </a:r>
                      <a:r>
                        <a:rPr lang="de-DE" sz="900" u="none" strike="noStrike" dirty="0" smtClean="0">
                          <a:effectLst/>
                          <a:latin typeface="Calibri" panose="020F0502020204030204" pitchFamily="34" charset="0"/>
                        </a:rPr>
                        <a:t>-H + 200µl </a:t>
                      </a:r>
                      <a:r>
                        <a:rPr lang="de-DE" sz="900" u="none" strike="noStrike" dirty="0" err="1" smtClean="0">
                          <a:effectLst/>
                          <a:latin typeface="Calibri" panose="020F0502020204030204" pitchFamily="34" charset="0"/>
                        </a:rPr>
                        <a:t>TEControl</a:t>
                      </a:r>
                      <a:r>
                        <a:rPr lang="de-DE" sz="900" u="none" strike="noStrike" dirty="0" smtClean="0">
                          <a:effectLst/>
                          <a:latin typeface="Calibri" panose="020F0502020204030204" pitchFamily="34" charset="0"/>
                        </a:rPr>
                        <a:t>-N</a:t>
                      </a:r>
                      <a:endParaRPr lang="de-D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2769"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de-DE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60213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Place</a:t>
                      </a:r>
                      <a:r>
                        <a:rPr lang="de-DE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P03:  100µL </a:t>
                      </a:r>
                      <a:r>
                        <a:rPr lang="de-DE" sz="900" u="none" strike="noStrike" dirty="0" smtClean="0">
                          <a:effectLst/>
                          <a:latin typeface="Calibri" panose="020F0502020204030204" pitchFamily="34" charset="0"/>
                        </a:rPr>
                        <a:t>LMWH </a:t>
                      </a:r>
                      <a:r>
                        <a:rPr lang="de-DE" sz="900" u="none" strike="noStrike" dirty="0" err="1" smtClean="0">
                          <a:effectLst/>
                          <a:latin typeface="Calibri" panose="020F0502020204030204" pitchFamily="34" charset="0"/>
                        </a:rPr>
                        <a:t>Con</a:t>
                      </a:r>
                      <a:r>
                        <a:rPr lang="de-DE" sz="900" u="none" strike="noStrike" dirty="0" smtClean="0">
                          <a:effectLst/>
                          <a:latin typeface="Calibri" panose="020F0502020204030204" pitchFamily="34" charset="0"/>
                        </a:rPr>
                        <a:t>-H + 300µl </a:t>
                      </a:r>
                      <a:r>
                        <a:rPr lang="de-DE" sz="900" u="none" strike="noStrike" dirty="0" err="1" smtClean="0">
                          <a:effectLst/>
                          <a:latin typeface="Calibri" panose="020F0502020204030204" pitchFamily="34" charset="0"/>
                        </a:rPr>
                        <a:t>TEControl</a:t>
                      </a:r>
                      <a:r>
                        <a:rPr lang="de-DE" sz="900" u="none" strike="noStrike" dirty="0" smtClean="0">
                          <a:effectLst/>
                          <a:latin typeface="Calibri" panose="020F0502020204030204" pitchFamily="34" charset="0"/>
                        </a:rPr>
                        <a:t>-N</a:t>
                      </a:r>
                      <a:endParaRPr lang="de-D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de-DE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Place</a:t>
                      </a:r>
                      <a:r>
                        <a:rPr lang="de-DE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P04:  400µL </a:t>
                      </a:r>
                      <a:r>
                        <a:rPr lang="de-DE" sz="9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TEControl</a:t>
                      </a:r>
                      <a:r>
                        <a:rPr lang="de-DE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-N</a:t>
                      </a:r>
                      <a:endParaRPr lang="de-D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6904">
                <a:tc gridSpan="3"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Procedure</a:t>
                      </a:r>
                      <a:endParaRPr lang="de-DE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602132" rtl="0" eaLnBrk="1" fontAlgn="b" latinLnBrk="0" hangingPunct="1"/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  <a:endParaRPr lang="de-DE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60213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Open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menu SETUP TEST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and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select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HEP</a:t>
                      </a:r>
                      <a:endParaRPr lang="de-DE" sz="9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602132" rtl="0" eaLnBrk="1" fontAlgn="b" latinLnBrk="0" hangingPunct="1"/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  <a:endParaRPr lang="de-DE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60213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Enter LOT and expiry date by hand or barcode</a:t>
                      </a: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602132" rtl="0" eaLnBrk="1" fontAlgn="b" latinLnBrk="0" hangingPunct="1"/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</a:t>
                      </a:r>
                      <a:endParaRPr lang="de-DE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60213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Select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UNIT = 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IE/ml</a:t>
                      </a:r>
                      <a:endParaRPr lang="de-DE" sz="9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602132" rtl="0" eaLnBrk="1" fontAlgn="b" latinLnBrk="0" hangingPunct="1"/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</a:t>
                      </a:r>
                      <a:endParaRPr lang="de-DE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60213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Select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ENTRY=AUTO</a:t>
                      </a:r>
                      <a:endParaRPr lang="de-DE" sz="9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6157">
                <a:tc>
                  <a:txBody>
                    <a:bodyPr/>
                    <a:lstStyle/>
                    <a:p>
                      <a:pPr marL="0" algn="l" defTabSz="602132" rtl="0" eaLnBrk="1" fontAlgn="b" latinLnBrk="0" hangingPunct="1"/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</a:t>
                      </a:r>
                      <a:endParaRPr lang="de-DE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60213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Enter </a:t>
                      </a:r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STD1 = 1.04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IE/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mL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(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value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of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LMWH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Con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-H -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example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)</a:t>
                      </a:r>
                      <a:endParaRPr lang="de-DE" sz="9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602132" rtl="0" eaLnBrk="1" fontAlgn="b" latinLnBrk="0" hangingPunct="1"/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</a:t>
                      </a:r>
                      <a:endParaRPr lang="de-DE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60213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Enter STD2 = 0.52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IE/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mL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(50%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value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of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LMWH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Con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-H)</a:t>
                      </a:r>
                      <a:endParaRPr lang="de-DE" sz="9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82353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602132" rtl="0" eaLnBrk="1" fontAlgn="b" latinLnBrk="0" hangingPunct="1"/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</a:t>
                      </a:r>
                      <a:endParaRPr lang="de-DE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60213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Enter STD3 = 0.26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IE/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mL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(25%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value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of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LMWH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Con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-H)</a:t>
                      </a:r>
                      <a:endParaRPr lang="de-DE" sz="9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81534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602132" rtl="0" eaLnBrk="1" fontAlgn="b" latinLnBrk="0" hangingPunct="1"/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</a:t>
                      </a:r>
                      <a:endParaRPr lang="de-DE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60213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Enter STD4 = 0.01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IE/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mL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(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value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of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TEControl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-N)</a:t>
                      </a:r>
                      <a:endParaRPr lang="de-DE" sz="9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95764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602132" rtl="0" eaLnBrk="1" fontAlgn="b" latinLnBrk="0" hangingPunct="1"/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</a:t>
                      </a:r>
                      <a:endParaRPr lang="de-DE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60213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Run </a:t>
                      </a:r>
                      <a:r>
                        <a:rPr lang="de-DE" sz="9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measurement</a:t>
                      </a:r>
                      <a:endParaRPr lang="de-DE" sz="9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18930">
                <a:tc>
                  <a:txBody>
                    <a:bodyPr/>
                    <a:lstStyle/>
                    <a:p>
                      <a:pPr marL="0" algn="l" defTabSz="602132" rtl="0" eaLnBrk="1" fontAlgn="b" latinLnBrk="0" hangingPunct="1"/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</a:t>
                      </a:r>
                      <a:endParaRPr lang="de-DE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60213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Verify</a:t>
                      </a:r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9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and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save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calibration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curve</a:t>
                      </a:r>
                      <a:endParaRPr lang="de-DE" sz="9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4" name="Textfeld 13"/>
          <p:cNvSpPr txBox="1"/>
          <p:nvPr/>
        </p:nvSpPr>
        <p:spPr>
          <a:xfrm>
            <a:off x="4604731" y="41562"/>
            <a:ext cx="2308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tabLst>
                <a:tab pos="1974850" algn="r"/>
                <a:tab pos="6100763" algn="r"/>
              </a:tabLst>
            </a:pPr>
            <a:r>
              <a:rPr lang="de-DE" sz="1600" i="1" kern="1200" baseline="0" dirty="0" smtClean="0">
                <a:latin typeface="Arial Black" panose="020B0A04020102020204" pitchFamily="34" charset="0"/>
                <a:ea typeface="+mj-ea"/>
                <a:cs typeface="+mj-cs"/>
              </a:rPr>
              <a:t>	</a:t>
            </a:r>
            <a:r>
              <a:rPr lang="de-DE" sz="1600" i="1" kern="1200" baseline="0" dirty="0" err="1" smtClean="0">
                <a:latin typeface="Arial Black" panose="020B0A04020102020204" pitchFamily="34" charset="0"/>
                <a:ea typeface="+mj-ea"/>
                <a:cs typeface="+mj-cs"/>
              </a:rPr>
              <a:t>TEChrom</a:t>
            </a:r>
            <a:r>
              <a:rPr lang="de-DE" sz="1600" i="1" kern="1200" baseline="0" dirty="0" smtClean="0">
                <a:latin typeface="Arial Black" panose="020B0A04020102020204" pitchFamily="34" charset="0"/>
                <a:ea typeface="+mj-ea"/>
                <a:cs typeface="+mj-cs"/>
              </a:rPr>
              <a:t> AF10</a:t>
            </a:r>
          </a:p>
          <a:p>
            <a:pPr algn="r">
              <a:tabLst>
                <a:tab pos="1974850" algn="r"/>
                <a:tab pos="6100763" algn="r"/>
              </a:tabLst>
            </a:pPr>
            <a:r>
              <a:rPr lang="de-DE" sz="900" i="1" kern="1200" baseline="0" dirty="0" smtClean="0">
                <a:latin typeface="Arial Black" panose="020B0A04020102020204" pitchFamily="34" charset="0"/>
                <a:ea typeface="+mj-ea"/>
                <a:cs typeface="+mj-cs"/>
              </a:rPr>
              <a:t>	</a:t>
            </a:r>
            <a:r>
              <a:rPr lang="de-DE" sz="900" i="1" dirty="0" err="1">
                <a:latin typeface="Arial Black" panose="020B0A04020102020204" pitchFamily="34" charset="0"/>
              </a:rPr>
              <a:t>for</a:t>
            </a:r>
            <a:r>
              <a:rPr lang="de-DE" sz="900" i="1" dirty="0">
                <a:latin typeface="Arial Black" panose="020B0A04020102020204" pitchFamily="34" charset="0"/>
              </a:rPr>
              <a:t> LMWH, UHF, </a:t>
            </a:r>
            <a:r>
              <a:rPr lang="de-DE" sz="900" i="1" dirty="0" err="1" smtClean="0">
                <a:latin typeface="Arial Black" panose="020B0A04020102020204" pitchFamily="34" charset="0"/>
              </a:rPr>
              <a:t>Arixatra</a:t>
            </a:r>
            <a:endParaRPr lang="de-DE" sz="900" i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063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12"/>
          <p:cNvSpPr/>
          <p:nvPr/>
        </p:nvSpPr>
        <p:spPr>
          <a:xfrm>
            <a:off x="1704046" y="1915655"/>
            <a:ext cx="170787" cy="26995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reflection blurRad="6350" stA="52000" endA="300" endPos="35000" dir="5400000" sy="-100000" algn="bl" rotWithShape="0"/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60213" tIns="30107" rIns="60213" bIns="30107" rtlCol="0" anchor="ctr"/>
          <a:lstStyle/>
          <a:p>
            <a:pPr algn="ctr"/>
            <a:endParaRPr lang="de-DE"/>
          </a:p>
        </p:txBody>
      </p:sp>
      <p:sp>
        <p:nvSpPr>
          <p:cNvPr id="11" name="Down Arrow 6"/>
          <p:cNvSpPr/>
          <p:nvPr/>
        </p:nvSpPr>
        <p:spPr>
          <a:xfrm>
            <a:off x="3192981" y="1521850"/>
            <a:ext cx="333636" cy="50057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reflection blurRad="6350" stA="52000" endA="300" endPos="35000" dir="5400000" sy="-100000" algn="bl" rotWithShape="0"/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60213" tIns="30107" rIns="60213" bIns="30107" rtlCol="0" anchor="ctr"/>
          <a:lstStyle/>
          <a:p>
            <a:pPr algn="ctr"/>
            <a:endParaRPr lang="de-DE"/>
          </a:p>
        </p:txBody>
      </p:sp>
      <p:graphicFrame>
        <p:nvGraphicFramePr>
          <p:cNvPr id="12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2055897"/>
              </p:ext>
            </p:extLst>
          </p:nvPr>
        </p:nvGraphicFramePr>
        <p:xfrm>
          <a:off x="3245318" y="2839816"/>
          <a:ext cx="1669779" cy="168061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03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36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28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1" u="none" strike="noStrike" dirty="0" smtClean="0">
                          <a:effectLst/>
                          <a:latin typeface="Calibri" panose="020F0502020204030204" pitchFamily="34" charset="0"/>
                        </a:rPr>
                        <a:t>Instrument</a:t>
                      </a:r>
                      <a:endParaRPr lang="de-DE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e-DE" sz="800" b="1" u="none" strike="noStrike" dirty="0" smtClean="0">
                          <a:effectLst/>
                          <a:latin typeface="Calibri" panose="020F0502020204030204" pitchFamily="34" charset="0"/>
                        </a:rPr>
                        <a:t>Coatron A</a:t>
                      </a:r>
                      <a:r>
                        <a:rPr lang="de-DE" altLang="zh-CN" sz="800" b="1" u="none" strike="noStrike" dirty="0" smtClean="0"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de-DE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Firmware</a:t>
                      </a:r>
                      <a:endParaRPr lang="de-DE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e-DE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V1.0</a:t>
                      </a:r>
                      <a:r>
                        <a:rPr lang="de-DE" altLang="zh-CN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r>
                        <a:rPr lang="de-DE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.05a </a:t>
                      </a:r>
                      <a:r>
                        <a:rPr lang="de-DE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de-DE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261)</a:t>
                      </a:r>
                      <a:endParaRPr lang="de-DE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1865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21" marR="4921" marT="65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60213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u="none" strike="noStrike" dirty="0" smtClean="0">
                          <a:effectLst/>
                          <a:latin typeface="Calibri" panose="020F0502020204030204" pitchFamily="34" charset="0"/>
                        </a:rPr>
                        <a:t>Volume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21" marR="4921" marT="65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de-DE" sz="800" u="none" strike="noStrike" dirty="0">
                          <a:effectLst/>
                          <a:latin typeface="Calibri" panose="020F0502020204030204" pitchFamily="34" charset="0"/>
                        </a:rPr>
                        <a:t>Position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21" marR="4921" marT="65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de-DE" sz="800" u="none" strike="noStrike" dirty="0">
                          <a:effectLst/>
                          <a:latin typeface="Calibri" panose="020F0502020204030204" pitchFamily="34" charset="0"/>
                        </a:rPr>
                        <a:t>PAT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21" marR="4921" marT="6561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de-DE" sz="800" u="none" strike="noStrike" dirty="0">
                          <a:effectLst/>
                          <a:latin typeface="Calibri" panose="020F0502020204030204" pitchFamily="34" charset="0"/>
                        </a:rPr>
                        <a:t>BUF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21" marR="4921" marT="6561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de-DE" sz="800" u="none" strike="noStrike" dirty="0">
                          <a:effectLst/>
                          <a:latin typeface="Calibri" panose="020F0502020204030204" pitchFamily="34" charset="0"/>
                        </a:rPr>
                        <a:t>CLR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21" marR="4921" marT="6561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de-DE" sz="800" u="none" strike="noStrike" dirty="0">
                          <a:effectLst/>
                          <a:latin typeface="Calibri" panose="020F0502020204030204" pitchFamily="34" charset="0"/>
                        </a:rPr>
                        <a:t>DEF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21" marR="4921" marT="6561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de-DE" sz="800" u="none" strike="noStrike" dirty="0">
                          <a:effectLst/>
                          <a:latin typeface="Calibri" panose="020F0502020204030204" pitchFamily="34" charset="0"/>
                        </a:rPr>
                        <a:t>R0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21" marR="4921" marT="6561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de-DE" sz="800" u="none" strike="noStrike" dirty="0">
                          <a:effectLst/>
                          <a:latin typeface="Calibri" panose="020F0502020204030204" pitchFamily="34" charset="0"/>
                        </a:rPr>
                        <a:t>R1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21" marR="4921" marT="6561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de-DE" sz="800" u="none" strike="noStrike" dirty="0">
                          <a:effectLst/>
                          <a:latin typeface="Calibri" panose="020F0502020204030204" pitchFamily="34" charset="0"/>
                        </a:rPr>
                        <a:t>R2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21" marR="4921" marT="6561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1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5142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21" marR="4921" marT="6561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de-DE" sz="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Determinations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21" marR="4921" marT="6561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21" marR="4921" marT="656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21" marR="4921" marT="6561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kit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000" marR="0" marT="720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n=80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000" marR="0" marT="720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13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7348962"/>
              </p:ext>
            </p:extLst>
          </p:nvPr>
        </p:nvGraphicFramePr>
        <p:xfrm>
          <a:off x="5367752" y="2829266"/>
          <a:ext cx="1420957" cy="19408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03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77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Test </a:t>
                      </a:r>
                      <a:endParaRPr lang="de-DE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AF10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UNIT</a:t>
                      </a:r>
                      <a:endParaRPr lang="de-DE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65283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S-CORR</a:t>
                      </a:r>
                      <a:endParaRPr lang="de-DE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T-CORR</a:t>
                      </a:r>
                      <a:endParaRPr lang="de-DE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0%, 0 s</a:t>
                      </a: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START</a:t>
                      </a:r>
                      <a:endParaRPr lang="de-DE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</a:t>
                      </a:r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</a:t>
                      </a: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INCUB</a:t>
                      </a:r>
                      <a:endParaRPr lang="de-DE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</a:t>
                      </a:r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</a:t>
                      </a: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RUNTIME</a:t>
                      </a:r>
                      <a:endParaRPr lang="de-DE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</a:t>
                      </a:r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</a:t>
                      </a: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METHOD</a:t>
                      </a:r>
                      <a:endParaRPr lang="de-DE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CHROM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MATH</a:t>
                      </a:r>
                      <a:endParaRPr lang="de-DE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LIN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CT-MECH</a:t>
                      </a:r>
                      <a:endParaRPr lang="de-DE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LIMIT</a:t>
                      </a:r>
                      <a:endParaRPr lang="de-DE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350mE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MIX</a:t>
                      </a:r>
                      <a:endParaRPr lang="de-DE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CLEAN</a:t>
                      </a:r>
                      <a:endParaRPr lang="de-DE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POINTS</a:t>
                      </a:r>
                      <a:endParaRPr lang="de-DE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MULTI</a:t>
                      </a:r>
                      <a:endParaRPr lang="de-DE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14" name="Textfeld 13"/>
          <p:cNvSpPr txBox="1"/>
          <p:nvPr/>
        </p:nvSpPr>
        <p:spPr>
          <a:xfrm>
            <a:off x="3526617" y="41562"/>
            <a:ext cx="338671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tabLst>
                <a:tab pos="1974850" algn="r"/>
                <a:tab pos="6100763" algn="r"/>
              </a:tabLst>
            </a:pPr>
            <a:r>
              <a:rPr lang="de-DE" sz="1600" i="1" dirty="0" smtClean="0">
                <a:latin typeface="Arial Black" panose="020B0A04020102020204" pitchFamily="34" charset="0"/>
                <a:ea typeface="+mj-ea"/>
                <a:cs typeface="+mj-cs"/>
              </a:rPr>
              <a:t>Technochrom anti-Xa</a:t>
            </a:r>
            <a:endParaRPr lang="de-DE" sz="1600" i="1" kern="1200" baseline="0" dirty="0" smtClean="0">
              <a:latin typeface="Arial Black" panose="020B0A04020102020204" pitchFamily="34" charset="0"/>
              <a:ea typeface="+mj-ea"/>
              <a:cs typeface="+mj-cs"/>
            </a:endParaRPr>
          </a:p>
          <a:p>
            <a:pPr algn="r">
              <a:tabLst>
                <a:tab pos="1974850" algn="r"/>
                <a:tab pos="6100763" algn="r"/>
              </a:tabLst>
            </a:pPr>
            <a:r>
              <a:rPr lang="de-DE" sz="900" i="1" kern="1200" baseline="0" dirty="0" err="1" smtClean="0">
                <a:latin typeface="Arial Black" panose="020B0A04020102020204" pitchFamily="34" charset="0"/>
                <a:ea typeface="+mj-ea"/>
                <a:cs typeface="+mj-cs"/>
              </a:rPr>
              <a:t>for</a:t>
            </a:r>
            <a:r>
              <a:rPr lang="de-DE" sz="900" i="1" kern="1200" baseline="0" dirty="0" smtClean="0">
                <a:latin typeface="Arial Black" panose="020B0A04020102020204" pitchFamily="34" charset="0"/>
                <a:ea typeface="+mj-ea"/>
                <a:cs typeface="+mj-cs"/>
              </a:rPr>
              <a:t> </a:t>
            </a:r>
            <a:r>
              <a:rPr lang="de-DE" sz="900" i="1" kern="1200" baseline="0" dirty="0" err="1" smtClean="0">
                <a:latin typeface="Arial Black" panose="020B0A04020102020204" pitchFamily="34" charset="0"/>
                <a:ea typeface="+mj-ea"/>
                <a:cs typeface="+mj-cs"/>
              </a:rPr>
              <a:t>Edoxaban</a:t>
            </a:r>
            <a:endParaRPr lang="de-DE" sz="900" i="1" kern="1200" baseline="0" dirty="0" smtClean="0"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15" name="Tabel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208675"/>
              </p:ext>
            </p:extLst>
          </p:nvPr>
        </p:nvGraphicFramePr>
        <p:xfrm>
          <a:off x="3228094" y="2438307"/>
          <a:ext cx="3567560" cy="243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67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de-DE" sz="1000" dirty="0" smtClean="0">
                          <a:solidFill>
                            <a:schemeClr val="bg1"/>
                          </a:solidFill>
                        </a:rPr>
                        <a:t>Test </a:t>
                      </a:r>
                      <a:r>
                        <a:rPr lang="de-DE" sz="1000" dirty="0" smtClean="0">
                          <a:solidFill>
                            <a:schemeClr val="bg1"/>
                          </a:solidFill>
                        </a:rPr>
                        <a:t>Protocol AF10</a:t>
                      </a:r>
                      <a:endParaRPr lang="de-DE" sz="1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490998" y="3687325"/>
            <a:ext cx="2301665" cy="799466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 lIns="60213" tIns="30107" rIns="60213" bIns="30107" rtlCol="0">
            <a:spAutoFit/>
          </a:bodyPr>
          <a:lstStyle/>
          <a:p>
            <a:r>
              <a:rPr lang="de-DE" sz="1600" dirty="0" smtClean="0">
                <a:latin typeface="Calibri" panose="020F0502020204030204" pitchFamily="34" charset="0"/>
              </a:rPr>
              <a:t>P32: Substrate (R1)</a:t>
            </a:r>
          </a:p>
          <a:p>
            <a:r>
              <a:rPr lang="de-DE" sz="1600" dirty="0" smtClean="0">
                <a:latin typeface="Calibri" panose="020F0502020204030204" pitchFamily="34" charset="0"/>
              </a:rPr>
              <a:t>P28: </a:t>
            </a:r>
            <a:r>
              <a:rPr lang="de-DE" sz="1600" dirty="0" err="1" smtClean="0">
                <a:latin typeface="Calibri" panose="020F0502020204030204" pitchFamily="34" charset="0"/>
              </a:rPr>
              <a:t>Factor</a:t>
            </a:r>
            <a:r>
              <a:rPr lang="de-DE" sz="1600" dirty="0" smtClean="0">
                <a:latin typeface="Calibri" panose="020F0502020204030204" pitchFamily="34" charset="0"/>
              </a:rPr>
              <a:t> </a:t>
            </a:r>
            <a:r>
              <a:rPr lang="de-DE" sz="1600" dirty="0" err="1" smtClean="0">
                <a:latin typeface="Calibri" panose="020F0502020204030204" pitchFamily="34" charset="0"/>
              </a:rPr>
              <a:t>Xa</a:t>
            </a:r>
            <a:r>
              <a:rPr lang="de-DE" sz="1600" dirty="0" smtClean="0">
                <a:latin typeface="Calibri" panose="020F0502020204030204" pitchFamily="34" charset="0"/>
              </a:rPr>
              <a:t> (R2)</a:t>
            </a:r>
            <a:endParaRPr lang="de-DE" sz="1600" dirty="0">
              <a:latin typeface="Calibri" panose="020F0502020204030204" pitchFamily="34" charset="0"/>
            </a:endParaRPr>
          </a:p>
          <a:p>
            <a:r>
              <a:rPr lang="de-DE" sz="1600" dirty="0" smtClean="0">
                <a:latin typeface="Calibri" panose="020F0502020204030204" pitchFamily="34" charset="0"/>
              </a:rPr>
              <a:t>P39: IBS</a:t>
            </a:r>
          </a:p>
        </p:txBody>
      </p:sp>
      <p:sp>
        <p:nvSpPr>
          <p:cNvPr id="16" name="Down Arrow 6"/>
          <p:cNvSpPr/>
          <p:nvPr/>
        </p:nvSpPr>
        <p:spPr>
          <a:xfrm>
            <a:off x="4714905" y="1476122"/>
            <a:ext cx="333636" cy="50057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reflection blurRad="6350" stA="52000" endA="300" endPos="35000" dir="5400000" sy="-100000" algn="bl" rotWithShape="0"/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60213" tIns="30107" rIns="60213" bIns="30107"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37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9577648"/>
              </p:ext>
            </p:extLst>
          </p:nvPr>
        </p:nvGraphicFramePr>
        <p:xfrm>
          <a:off x="630384" y="770961"/>
          <a:ext cx="5652651" cy="331343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9701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32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92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0164">
                <a:tc gridSpan="3">
                  <a:txBody>
                    <a:bodyPr/>
                    <a:lstStyle/>
                    <a:p>
                      <a:pPr marL="0" marR="0" indent="0" algn="l" defTabSz="60213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>
                          <a:solidFill>
                            <a:schemeClr val="bg1"/>
                          </a:solidFill>
                        </a:rPr>
                        <a:t>Auto</a:t>
                      </a:r>
                      <a:r>
                        <a:rPr lang="de-DE" sz="9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e-DE" sz="900" baseline="0" dirty="0" err="1" smtClean="0">
                          <a:solidFill>
                            <a:schemeClr val="bg1"/>
                          </a:solidFill>
                        </a:rPr>
                        <a:t>Calibration</a:t>
                      </a:r>
                      <a:endParaRPr lang="de-DE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891">
                <a:tc gridSpan="3"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Material</a:t>
                      </a:r>
                      <a:endParaRPr lang="de-DE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Calibrator</a:t>
                      </a:r>
                      <a:endParaRPr lang="de-DE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u="none" strike="noStrike" dirty="0" smtClean="0">
                          <a:effectLst/>
                          <a:latin typeface="Calibri" panose="020F0502020204030204" pitchFamily="34" charset="0"/>
                        </a:rPr>
                        <a:t>TECHNOVIEW EDOXABAN </a:t>
                      </a:r>
                      <a:r>
                        <a:rPr lang="de-DE" sz="900" u="none" strike="noStrike" dirty="0" err="1" smtClean="0">
                          <a:effectLst/>
                          <a:latin typeface="Calibri" panose="020F0502020204030204" pitchFamily="34" charset="0"/>
                        </a:rPr>
                        <a:t>Con</a:t>
                      </a:r>
                      <a:r>
                        <a:rPr lang="de-DE" sz="900" u="none" strike="noStrike" dirty="0" smtClean="0">
                          <a:effectLst/>
                          <a:latin typeface="Calibri" panose="020F0502020204030204" pitchFamily="34" charset="0"/>
                        </a:rPr>
                        <a:t>-H</a:t>
                      </a:r>
                      <a:r>
                        <a:rPr lang="de-DE" sz="900" u="none" strike="noStrike" baseline="0" dirty="0" smtClean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de-D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1ml</a:t>
                      </a:r>
                      <a:endParaRPr lang="de-D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Diluent</a:t>
                      </a:r>
                      <a:endParaRPr lang="de-DE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u="none" strike="noStrike" dirty="0" err="1" smtClean="0">
                          <a:effectLst/>
                          <a:latin typeface="Calibri" panose="020F0502020204030204" pitchFamily="34" charset="0"/>
                        </a:rPr>
                        <a:t>TEControl</a:t>
                      </a:r>
                      <a:r>
                        <a:rPr lang="de-DE" sz="900" u="none" strike="noStrike" baseline="0" dirty="0" smtClean="0">
                          <a:effectLst/>
                          <a:latin typeface="Calibri" panose="020F0502020204030204" pitchFamily="34" charset="0"/>
                        </a:rPr>
                        <a:t> N</a:t>
                      </a:r>
                      <a:r>
                        <a:rPr lang="de-DE" sz="900" u="none" strike="noStrike" dirty="0" smtClean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de-D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1ml</a:t>
                      </a:r>
                      <a:endParaRPr lang="de-D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Tubes</a:t>
                      </a:r>
                      <a:endParaRPr lang="de-DE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  <a:sym typeface="Symbol"/>
                        </a:rPr>
                        <a:t></a:t>
                      </a:r>
                      <a:r>
                        <a:rPr lang="en-GB" sz="9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13x75 mm</a:t>
                      </a:r>
                      <a:endParaRPr lang="de-D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4x</a:t>
                      </a:r>
                      <a:endParaRPr lang="de-D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6800">
                <a:tc gridSpan="3">
                  <a:txBody>
                    <a:bodyPr/>
                    <a:lstStyle/>
                    <a:p>
                      <a:pPr marL="0" marR="0" indent="0" algn="l" defTabSz="60213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Preparation</a:t>
                      </a:r>
                      <a:endParaRPr lang="de-DE" sz="9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de-DE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Place</a:t>
                      </a:r>
                      <a:r>
                        <a:rPr lang="de-DE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P01:  400µL </a:t>
                      </a:r>
                      <a:r>
                        <a:rPr lang="de-DE" sz="900" u="none" strike="noStrike" dirty="0" smtClean="0">
                          <a:effectLst/>
                          <a:latin typeface="Calibri" panose="020F0502020204030204" pitchFamily="34" charset="0"/>
                        </a:rPr>
                        <a:t>EDOXABAN </a:t>
                      </a:r>
                      <a:r>
                        <a:rPr lang="de-DE" sz="900" u="none" strike="noStrike" dirty="0" err="1" smtClean="0">
                          <a:effectLst/>
                          <a:latin typeface="Calibri" panose="020F0502020204030204" pitchFamily="34" charset="0"/>
                        </a:rPr>
                        <a:t>Con</a:t>
                      </a:r>
                      <a:r>
                        <a:rPr lang="de-DE" sz="900" u="none" strike="noStrike" dirty="0" smtClean="0">
                          <a:effectLst/>
                          <a:latin typeface="Calibri" panose="020F0502020204030204" pitchFamily="34" charset="0"/>
                        </a:rPr>
                        <a:t>-H</a:t>
                      </a:r>
                      <a:r>
                        <a:rPr lang="de-DE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de-D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2769"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de-DE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60213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Place</a:t>
                      </a:r>
                      <a:r>
                        <a:rPr lang="de-DE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P02:  200µL </a:t>
                      </a:r>
                      <a:r>
                        <a:rPr lang="de-DE" sz="900" u="none" strike="noStrike" dirty="0" smtClean="0">
                          <a:effectLst/>
                          <a:latin typeface="Calibri" panose="020F0502020204030204" pitchFamily="34" charset="0"/>
                        </a:rPr>
                        <a:t>EDOXABAN </a:t>
                      </a:r>
                      <a:r>
                        <a:rPr lang="de-DE" sz="900" u="none" strike="noStrike" dirty="0" err="1" smtClean="0">
                          <a:effectLst/>
                          <a:latin typeface="Calibri" panose="020F0502020204030204" pitchFamily="34" charset="0"/>
                        </a:rPr>
                        <a:t>Con</a:t>
                      </a:r>
                      <a:r>
                        <a:rPr lang="de-DE" sz="900" u="none" strike="noStrike" dirty="0" smtClean="0">
                          <a:effectLst/>
                          <a:latin typeface="Calibri" panose="020F0502020204030204" pitchFamily="34" charset="0"/>
                        </a:rPr>
                        <a:t>-H + 200µl </a:t>
                      </a:r>
                      <a:r>
                        <a:rPr lang="de-DE" sz="900" u="none" strike="noStrike" dirty="0" err="1" smtClean="0">
                          <a:effectLst/>
                          <a:latin typeface="Calibri" panose="020F0502020204030204" pitchFamily="34" charset="0"/>
                        </a:rPr>
                        <a:t>TEControl</a:t>
                      </a:r>
                      <a:r>
                        <a:rPr lang="de-DE" sz="900" u="none" strike="noStrike" dirty="0" smtClean="0">
                          <a:effectLst/>
                          <a:latin typeface="Calibri" panose="020F0502020204030204" pitchFamily="34" charset="0"/>
                        </a:rPr>
                        <a:t>-N</a:t>
                      </a:r>
                      <a:endParaRPr lang="de-D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2769"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de-DE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60213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Place</a:t>
                      </a:r>
                      <a:r>
                        <a:rPr lang="de-DE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P03:  100µL </a:t>
                      </a:r>
                      <a:r>
                        <a:rPr lang="de-DE" sz="900" u="none" strike="noStrike" dirty="0" smtClean="0">
                          <a:effectLst/>
                          <a:latin typeface="Calibri" panose="020F0502020204030204" pitchFamily="34" charset="0"/>
                        </a:rPr>
                        <a:t>EDOXABAN </a:t>
                      </a:r>
                      <a:r>
                        <a:rPr lang="de-DE" sz="900" u="none" strike="noStrike" dirty="0" err="1" smtClean="0">
                          <a:effectLst/>
                          <a:latin typeface="Calibri" panose="020F0502020204030204" pitchFamily="34" charset="0"/>
                        </a:rPr>
                        <a:t>Con</a:t>
                      </a:r>
                      <a:r>
                        <a:rPr lang="de-DE" sz="900" u="none" strike="noStrike" dirty="0" smtClean="0">
                          <a:effectLst/>
                          <a:latin typeface="Calibri" panose="020F0502020204030204" pitchFamily="34" charset="0"/>
                        </a:rPr>
                        <a:t>-H + 300µl </a:t>
                      </a:r>
                      <a:r>
                        <a:rPr lang="de-DE" sz="900" u="none" strike="noStrike" dirty="0" err="1" smtClean="0">
                          <a:effectLst/>
                          <a:latin typeface="Calibri" panose="020F0502020204030204" pitchFamily="34" charset="0"/>
                        </a:rPr>
                        <a:t>TEControl</a:t>
                      </a:r>
                      <a:r>
                        <a:rPr lang="de-DE" sz="900" u="none" strike="noStrike" dirty="0" smtClean="0">
                          <a:effectLst/>
                          <a:latin typeface="Calibri" panose="020F0502020204030204" pitchFamily="34" charset="0"/>
                        </a:rPr>
                        <a:t>-N</a:t>
                      </a:r>
                      <a:endParaRPr lang="de-D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de-DE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Place</a:t>
                      </a:r>
                      <a:r>
                        <a:rPr lang="de-DE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P04:  400µL </a:t>
                      </a:r>
                      <a:r>
                        <a:rPr lang="de-DE" sz="9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TEControl</a:t>
                      </a:r>
                      <a:r>
                        <a:rPr lang="de-DE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-N</a:t>
                      </a:r>
                      <a:endParaRPr lang="de-D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6904">
                <a:tc gridSpan="3"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Procedure</a:t>
                      </a:r>
                      <a:endParaRPr lang="de-DE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602132" rtl="0" eaLnBrk="1" fontAlgn="b" latinLnBrk="0" hangingPunct="1"/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  <a:endParaRPr lang="de-DE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60213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Open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menu SETUP TEST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and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select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HEP</a:t>
                      </a:r>
                      <a:endParaRPr lang="de-DE" sz="9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de-D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602132" rtl="0" eaLnBrk="1" fontAlgn="b" latinLnBrk="0" hangingPunct="1"/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  <a:endParaRPr lang="de-DE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60213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Enter LOT and expiry date by hand or barcode</a:t>
                      </a: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602132" rtl="0" eaLnBrk="1" fontAlgn="b" latinLnBrk="0" hangingPunct="1"/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</a:t>
                      </a:r>
                      <a:endParaRPr lang="de-DE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60213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Select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UNIT =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ng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/ml</a:t>
                      </a:r>
                      <a:endParaRPr lang="de-DE" sz="9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602132" rtl="0" eaLnBrk="1" fontAlgn="b" latinLnBrk="0" hangingPunct="1"/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</a:t>
                      </a:r>
                      <a:endParaRPr lang="de-DE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60213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Select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ENTRY=AUTO</a:t>
                      </a:r>
                      <a:endParaRPr lang="de-DE" sz="9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6157">
                <a:tc>
                  <a:txBody>
                    <a:bodyPr/>
                    <a:lstStyle/>
                    <a:p>
                      <a:pPr marL="0" algn="l" defTabSz="602132" rtl="0" eaLnBrk="1" fontAlgn="b" latinLnBrk="0" hangingPunct="1"/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</a:t>
                      </a:r>
                      <a:endParaRPr lang="de-DE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60213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Enter </a:t>
                      </a:r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STD1 = 324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ng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/ml  (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value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of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900" u="none" strike="noStrike" dirty="0" smtClean="0">
                          <a:effectLst/>
                          <a:latin typeface="Calibri" panose="020F0502020204030204" pitchFamily="34" charset="0"/>
                        </a:rPr>
                        <a:t>EDOXABAN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Con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-H -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example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)</a:t>
                      </a:r>
                      <a:endParaRPr lang="de-DE" sz="9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602132" rtl="0" eaLnBrk="1" fontAlgn="b" latinLnBrk="0" hangingPunct="1"/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</a:t>
                      </a:r>
                      <a:endParaRPr lang="de-DE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60213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Enter STD2 = 171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ng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/ml  (50%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value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of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900" u="none" strike="noStrike" dirty="0" smtClean="0">
                          <a:effectLst/>
                          <a:latin typeface="Calibri" panose="020F0502020204030204" pitchFamily="34" charset="0"/>
                        </a:rPr>
                        <a:t>EDOXABAN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Con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-H)</a:t>
                      </a:r>
                      <a:endParaRPr lang="de-DE" sz="9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82353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602132" rtl="0" eaLnBrk="1" fontAlgn="b" latinLnBrk="0" hangingPunct="1"/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</a:t>
                      </a:r>
                      <a:endParaRPr lang="de-DE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60213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Enter STD3 = 86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ng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/ml    (25%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value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of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900" u="none" strike="noStrike" dirty="0" smtClean="0">
                          <a:effectLst/>
                          <a:latin typeface="Calibri" panose="020F0502020204030204" pitchFamily="34" charset="0"/>
                        </a:rPr>
                        <a:t>EDOXABAN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Con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-H)</a:t>
                      </a:r>
                      <a:endParaRPr lang="de-DE" sz="9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81534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602132" rtl="0" eaLnBrk="1" fontAlgn="b" latinLnBrk="0" hangingPunct="1"/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</a:t>
                      </a:r>
                      <a:endParaRPr lang="de-DE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60213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Enter STD4 = 1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ng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/ml      (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value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of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TEControl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-N)</a:t>
                      </a:r>
                      <a:endParaRPr lang="de-DE" sz="9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95764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602132" rtl="0" eaLnBrk="1" fontAlgn="b" latinLnBrk="0" hangingPunct="1"/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</a:t>
                      </a:r>
                      <a:endParaRPr lang="de-DE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60213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Run </a:t>
                      </a:r>
                      <a:r>
                        <a:rPr lang="de-DE" sz="9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measurement</a:t>
                      </a:r>
                      <a:endParaRPr lang="de-DE" sz="9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18930">
                <a:tc>
                  <a:txBody>
                    <a:bodyPr/>
                    <a:lstStyle/>
                    <a:p>
                      <a:pPr marL="0" algn="l" defTabSz="602132" rtl="0" eaLnBrk="1" fontAlgn="b" latinLnBrk="0" hangingPunct="1"/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</a:t>
                      </a:r>
                      <a:endParaRPr lang="de-DE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60213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Verify</a:t>
                      </a:r>
                      <a:r>
                        <a:rPr lang="de-DE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9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and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save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calibration</a:t>
                      </a:r>
                      <a:r>
                        <a:rPr lang="de-DE" sz="9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900" b="0" i="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curve</a:t>
                      </a:r>
                      <a:endParaRPr lang="de-DE" sz="9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44000" marR="5601" marT="746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4" name="Textfeld 13"/>
          <p:cNvSpPr txBox="1"/>
          <p:nvPr/>
        </p:nvSpPr>
        <p:spPr>
          <a:xfrm>
            <a:off x="4604731" y="41562"/>
            <a:ext cx="2308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tabLst>
                <a:tab pos="1974850" algn="r"/>
                <a:tab pos="6100763" algn="r"/>
              </a:tabLst>
            </a:pPr>
            <a:r>
              <a:rPr lang="de-DE" sz="1600" i="1" kern="1200" baseline="0" dirty="0" smtClean="0">
                <a:latin typeface="Arial Black" panose="020B0A04020102020204" pitchFamily="34" charset="0"/>
                <a:ea typeface="+mj-ea"/>
                <a:cs typeface="+mj-cs"/>
              </a:rPr>
              <a:t>	</a:t>
            </a:r>
            <a:r>
              <a:rPr lang="de-DE" sz="1600" i="1" kern="1200" baseline="0" dirty="0" err="1" smtClean="0">
                <a:latin typeface="Arial Black" panose="020B0A04020102020204" pitchFamily="34" charset="0"/>
                <a:ea typeface="+mj-ea"/>
                <a:cs typeface="+mj-cs"/>
              </a:rPr>
              <a:t>TEChrom</a:t>
            </a:r>
            <a:r>
              <a:rPr lang="de-DE" sz="1600" i="1" kern="1200" baseline="0" dirty="0" smtClean="0">
                <a:latin typeface="Arial Black" panose="020B0A04020102020204" pitchFamily="34" charset="0"/>
                <a:ea typeface="+mj-ea"/>
                <a:cs typeface="+mj-cs"/>
              </a:rPr>
              <a:t> AF10</a:t>
            </a:r>
          </a:p>
          <a:p>
            <a:pPr algn="r">
              <a:tabLst>
                <a:tab pos="1974850" algn="r"/>
                <a:tab pos="6100763" algn="r"/>
              </a:tabLst>
            </a:pPr>
            <a:r>
              <a:rPr lang="de-DE" sz="900" i="1" kern="1200" baseline="0" dirty="0" smtClean="0">
                <a:latin typeface="Arial Black" panose="020B0A04020102020204" pitchFamily="34" charset="0"/>
                <a:ea typeface="+mj-ea"/>
                <a:cs typeface="+mj-cs"/>
              </a:rPr>
              <a:t>	</a:t>
            </a:r>
            <a:r>
              <a:rPr lang="de-DE" sz="900" i="1" dirty="0" err="1">
                <a:latin typeface="Arial Black" panose="020B0A04020102020204" pitchFamily="34" charset="0"/>
              </a:rPr>
              <a:t>for</a:t>
            </a:r>
            <a:r>
              <a:rPr lang="de-DE" sz="900" i="1" dirty="0">
                <a:latin typeface="Arial Black" panose="020B0A04020102020204" pitchFamily="34" charset="0"/>
              </a:rPr>
              <a:t> LMWH, UHF, </a:t>
            </a:r>
            <a:r>
              <a:rPr lang="de-DE" sz="900" i="1" dirty="0" err="1" smtClean="0">
                <a:latin typeface="Arial Black" panose="020B0A04020102020204" pitchFamily="34" charset="0"/>
              </a:rPr>
              <a:t>Arixatra</a:t>
            </a:r>
            <a:endParaRPr lang="de-DE" sz="900" i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732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senz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orizont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490</Words>
  <Application>Microsoft Office PowerPoint</Application>
  <PresentationFormat>B5 (ISO) Papier (176 x 250 mm)</PresentationFormat>
  <Paragraphs>216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4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黑体</vt:lpstr>
      <vt:lpstr>Symbol</vt:lpstr>
      <vt:lpstr>Office Theme</vt:lpstr>
      <vt:lpstr>1_Custom Design</vt:lpstr>
      <vt:lpstr>Custom Design</vt:lpstr>
      <vt:lpstr>Benutzerdefiniertes Design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wendy guo</dc:creator>
  <cp:lastModifiedBy>TECO Medical - Christian Baumgartner</cp:lastModifiedBy>
  <cp:revision>669</cp:revision>
  <cp:lastPrinted>2025-02-26T15:39:29Z</cp:lastPrinted>
  <dcterms:created xsi:type="dcterms:W3CDTF">2017-07-31T08:15:18Z</dcterms:created>
  <dcterms:modified xsi:type="dcterms:W3CDTF">2025-02-26T15:51:28Z</dcterms:modified>
</cp:coreProperties>
</file>