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7">
  <p:sldMasterIdLst>
    <p:sldMasterId id="2147483648" r:id="rId1"/>
    <p:sldMasterId id="2147483684" r:id="rId2"/>
    <p:sldMasterId id="2147483672" r:id="rId3"/>
    <p:sldMasterId id="2147483660" r:id="rId4"/>
  </p:sldMasterIdLst>
  <p:notesMasterIdLst>
    <p:notesMasterId r:id="rId54"/>
  </p:notesMasterIdLst>
  <p:handoutMasterIdLst>
    <p:handoutMasterId r:id="rId55"/>
  </p:handoutMasterIdLst>
  <p:sldIdLst>
    <p:sldId id="259" r:id="rId5"/>
    <p:sldId id="315" r:id="rId6"/>
    <p:sldId id="326" r:id="rId7"/>
    <p:sldId id="317" r:id="rId8"/>
    <p:sldId id="292" r:id="rId9"/>
    <p:sldId id="324" r:id="rId10"/>
    <p:sldId id="370" r:id="rId11"/>
    <p:sldId id="318" r:id="rId12"/>
    <p:sldId id="331" r:id="rId13"/>
    <p:sldId id="330" r:id="rId14"/>
    <p:sldId id="329" r:id="rId15"/>
    <p:sldId id="332" r:id="rId16"/>
    <p:sldId id="333" r:id="rId17"/>
    <p:sldId id="334" r:id="rId18"/>
    <p:sldId id="335" r:id="rId19"/>
    <p:sldId id="336" r:id="rId20"/>
    <p:sldId id="337" r:id="rId21"/>
    <p:sldId id="339" r:id="rId22"/>
    <p:sldId id="338" r:id="rId23"/>
    <p:sldId id="340" r:id="rId24"/>
    <p:sldId id="341" r:id="rId25"/>
    <p:sldId id="342" r:id="rId26"/>
    <p:sldId id="343" r:id="rId27"/>
    <p:sldId id="344" r:id="rId28"/>
    <p:sldId id="345" r:id="rId29"/>
    <p:sldId id="346" r:id="rId30"/>
    <p:sldId id="347" r:id="rId31"/>
    <p:sldId id="348" r:id="rId32"/>
    <p:sldId id="349" r:id="rId33"/>
    <p:sldId id="350" r:id="rId34"/>
    <p:sldId id="351" r:id="rId35"/>
    <p:sldId id="354" r:id="rId36"/>
    <p:sldId id="353" r:id="rId37"/>
    <p:sldId id="357" r:id="rId38"/>
    <p:sldId id="356" r:id="rId39"/>
    <p:sldId id="358" r:id="rId40"/>
    <p:sldId id="359" r:id="rId41"/>
    <p:sldId id="360" r:id="rId42"/>
    <p:sldId id="361" r:id="rId43"/>
    <p:sldId id="362" r:id="rId44"/>
    <p:sldId id="363" r:id="rId45"/>
    <p:sldId id="364" r:id="rId46"/>
    <p:sldId id="365" r:id="rId47"/>
    <p:sldId id="366" r:id="rId48"/>
    <p:sldId id="367" r:id="rId49"/>
    <p:sldId id="368" r:id="rId50"/>
    <p:sldId id="369" r:id="rId51"/>
    <p:sldId id="327" r:id="rId52"/>
    <p:sldId id="320" r:id="rId53"/>
  </p:sldIdLst>
  <p:sldSz cx="7169150" cy="5376863" type="B5ISO"/>
  <p:notesSz cx="9945688" cy="6858000"/>
  <p:defaultTextStyle>
    <a:defPPr>
      <a:defRPr lang="de-DE"/>
    </a:defPPr>
    <a:lvl1pPr marL="0" algn="l" defTabSz="602132" rtl="0" eaLnBrk="1" latinLnBrk="0" hangingPunct="1">
      <a:defRPr sz="1200" kern="1200">
        <a:solidFill>
          <a:schemeClr val="tx1"/>
        </a:solidFill>
        <a:latin typeface="+mn-lt"/>
        <a:ea typeface="+mn-ea"/>
        <a:cs typeface="+mn-cs"/>
      </a:defRPr>
    </a:lvl1pPr>
    <a:lvl2pPr marL="301066" algn="l" defTabSz="602132" rtl="0" eaLnBrk="1" latinLnBrk="0" hangingPunct="1">
      <a:defRPr sz="1200" kern="1200">
        <a:solidFill>
          <a:schemeClr val="tx1"/>
        </a:solidFill>
        <a:latin typeface="+mn-lt"/>
        <a:ea typeface="+mn-ea"/>
        <a:cs typeface="+mn-cs"/>
      </a:defRPr>
    </a:lvl2pPr>
    <a:lvl3pPr marL="602132" algn="l" defTabSz="602132" rtl="0" eaLnBrk="1" latinLnBrk="0" hangingPunct="1">
      <a:defRPr sz="1200" kern="1200">
        <a:solidFill>
          <a:schemeClr val="tx1"/>
        </a:solidFill>
        <a:latin typeface="+mn-lt"/>
        <a:ea typeface="+mn-ea"/>
        <a:cs typeface="+mn-cs"/>
      </a:defRPr>
    </a:lvl3pPr>
    <a:lvl4pPr marL="903199" algn="l" defTabSz="602132" rtl="0" eaLnBrk="1" latinLnBrk="0" hangingPunct="1">
      <a:defRPr sz="1200" kern="1200">
        <a:solidFill>
          <a:schemeClr val="tx1"/>
        </a:solidFill>
        <a:latin typeface="+mn-lt"/>
        <a:ea typeface="+mn-ea"/>
        <a:cs typeface="+mn-cs"/>
      </a:defRPr>
    </a:lvl4pPr>
    <a:lvl5pPr marL="1204265" algn="l" defTabSz="602132" rtl="0" eaLnBrk="1" latinLnBrk="0" hangingPunct="1">
      <a:defRPr sz="1200" kern="1200">
        <a:solidFill>
          <a:schemeClr val="tx1"/>
        </a:solidFill>
        <a:latin typeface="+mn-lt"/>
        <a:ea typeface="+mn-ea"/>
        <a:cs typeface="+mn-cs"/>
      </a:defRPr>
    </a:lvl5pPr>
    <a:lvl6pPr marL="1505331" algn="l" defTabSz="602132" rtl="0" eaLnBrk="1" latinLnBrk="0" hangingPunct="1">
      <a:defRPr sz="1200" kern="1200">
        <a:solidFill>
          <a:schemeClr val="tx1"/>
        </a:solidFill>
        <a:latin typeface="+mn-lt"/>
        <a:ea typeface="+mn-ea"/>
        <a:cs typeface="+mn-cs"/>
      </a:defRPr>
    </a:lvl6pPr>
    <a:lvl7pPr marL="1806397" algn="l" defTabSz="602132" rtl="0" eaLnBrk="1" latinLnBrk="0" hangingPunct="1">
      <a:defRPr sz="1200" kern="1200">
        <a:solidFill>
          <a:schemeClr val="tx1"/>
        </a:solidFill>
        <a:latin typeface="+mn-lt"/>
        <a:ea typeface="+mn-ea"/>
        <a:cs typeface="+mn-cs"/>
      </a:defRPr>
    </a:lvl7pPr>
    <a:lvl8pPr marL="2107463" algn="l" defTabSz="602132" rtl="0" eaLnBrk="1" latinLnBrk="0" hangingPunct="1">
      <a:defRPr sz="1200" kern="1200">
        <a:solidFill>
          <a:schemeClr val="tx1"/>
        </a:solidFill>
        <a:latin typeface="+mn-lt"/>
        <a:ea typeface="+mn-ea"/>
        <a:cs typeface="+mn-cs"/>
      </a:defRPr>
    </a:lvl8pPr>
    <a:lvl9pPr marL="2408530" algn="l" defTabSz="602132" rtl="0" eaLnBrk="1" latinLnBrk="0" hangingPunct="1">
      <a:defRPr sz="1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94">
          <p15:clr>
            <a:srgbClr val="A4A3A4"/>
          </p15:clr>
        </p15:guide>
        <p15:guide id="2" pos="2258">
          <p15:clr>
            <a:srgbClr val="A4A3A4"/>
          </p15:clr>
        </p15:guide>
      </p15:sldGuideLst>
    </p:ext>
    <p:ext uri="{2D200454-40CA-4A62-9FC3-DE9A4176ACB9}">
      <p15:notesGuideLst xmlns:p15="http://schemas.microsoft.com/office/powerpoint/2012/main">
        <p15:guide id="1" orient="horz" pos="2160">
          <p15:clr>
            <a:srgbClr val="A4A3A4"/>
          </p15:clr>
        </p15:guide>
        <p15:guide id="2" pos="3133">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B" initials="CB"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1" autoAdjust="0"/>
    <p:restoredTop sz="95200" autoAdjust="0"/>
  </p:normalViewPr>
  <p:slideViewPr>
    <p:cSldViewPr snapToGrid="0">
      <p:cViewPr varScale="1">
        <p:scale>
          <a:sx n="142" d="100"/>
          <a:sy n="142" d="100"/>
        </p:scale>
        <p:origin x="1440" y="114"/>
      </p:cViewPr>
      <p:guideLst>
        <p:guide orient="horz" pos="1694"/>
        <p:guide pos="2258"/>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14" d="100"/>
          <a:sy n="114" d="100"/>
        </p:scale>
        <p:origin x="-2118" y="-102"/>
      </p:cViewPr>
      <p:guideLst>
        <p:guide orient="horz" pos="2160"/>
        <p:guide pos="3133"/>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4309798" cy="3429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5633588" y="0"/>
            <a:ext cx="4309798" cy="342900"/>
          </a:xfrm>
          <a:prstGeom prst="rect">
            <a:avLst/>
          </a:prstGeom>
        </p:spPr>
        <p:txBody>
          <a:bodyPr vert="horz" lIns="91440" tIns="45720" rIns="91440" bIns="45720" rtlCol="0"/>
          <a:lstStyle>
            <a:lvl1pPr algn="r">
              <a:defRPr sz="1200"/>
            </a:lvl1pPr>
          </a:lstStyle>
          <a:p>
            <a:fld id="{D9A26DE9-1EB8-4C15-A53E-D47A918078FD}" type="datetimeFigureOut">
              <a:rPr lang="de-DE" smtClean="0"/>
              <a:t>10.12.2019</a:t>
            </a:fld>
            <a:endParaRPr lang="de-DE"/>
          </a:p>
        </p:txBody>
      </p:sp>
      <p:sp>
        <p:nvSpPr>
          <p:cNvPr id="4" name="Fußzeilenplatzhalter 3"/>
          <p:cNvSpPr>
            <a:spLocks noGrp="1"/>
          </p:cNvSpPr>
          <p:nvPr>
            <p:ph type="ftr" sz="quarter" idx="2"/>
          </p:nvPr>
        </p:nvSpPr>
        <p:spPr>
          <a:xfrm>
            <a:off x="0" y="6513910"/>
            <a:ext cx="4309798" cy="342900"/>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5633588" y="6513910"/>
            <a:ext cx="4309798" cy="342900"/>
          </a:xfrm>
          <a:prstGeom prst="rect">
            <a:avLst/>
          </a:prstGeom>
        </p:spPr>
        <p:txBody>
          <a:bodyPr vert="horz" lIns="91440" tIns="45720" rIns="91440" bIns="45720" rtlCol="0" anchor="b"/>
          <a:lstStyle>
            <a:lvl1pPr algn="r">
              <a:defRPr sz="1200"/>
            </a:lvl1pPr>
          </a:lstStyle>
          <a:p>
            <a:fld id="{CBCDC68D-6896-4EC2-B909-DC3C9C9AADB5}" type="slidenum">
              <a:rPr lang="de-DE" smtClean="0"/>
              <a:t>‹#›</a:t>
            </a:fld>
            <a:endParaRPr lang="de-DE"/>
          </a:p>
        </p:txBody>
      </p:sp>
    </p:spTree>
    <p:extLst>
      <p:ext uri="{BB962C8B-B14F-4D97-AF65-F5344CB8AC3E}">
        <p14:creationId xmlns:p14="http://schemas.microsoft.com/office/powerpoint/2010/main" val="20035442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3429000" y="857250"/>
            <a:ext cx="3087688" cy="2314575"/>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994569" y="3300412"/>
            <a:ext cx="7956550" cy="2700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Tree>
    <p:extLst>
      <p:ext uri="{BB962C8B-B14F-4D97-AF65-F5344CB8AC3E}">
        <p14:creationId xmlns:p14="http://schemas.microsoft.com/office/powerpoint/2010/main" val="1026574158"/>
      </p:ext>
    </p:extLst>
  </p:cSld>
  <p:clrMap bg1="lt1" tx1="dk1" bg2="lt2" tx2="dk2" accent1="accent1" accent2="accent2" accent3="accent3" accent4="accent4" accent5="accent5" accent6="accent6" hlink="hlink" folHlink="folHlink"/>
  <p:notesStyle>
    <a:lvl1pPr marL="0" algn="l" defTabSz="602132" rtl="0" eaLnBrk="1" latinLnBrk="0" hangingPunct="1">
      <a:defRPr sz="800" kern="1200">
        <a:solidFill>
          <a:schemeClr val="tx1"/>
        </a:solidFill>
        <a:latin typeface="+mn-lt"/>
        <a:ea typeface="+mn-ea"/>
        <a:cs typeface="+mn-cs"/>
      </a:defRPr>
    </a:lvl1pPr>
    <a:lvl2pPr marL="301066" algn="l" defTabSz="602132" rtl="0" eaLnBrk="1" latinLnBrk="0" hangingPunct="1">
      <a:defRPr sz="800" kern="1200">
        <a:solidFill>
          <a:schemeClr val="tx1"/>
        </a:solidFill>
        <a:latin typeface="+mn-lt"/>
        <a:ea typeface="+mn-ea"/>
        <a:cs typeface="+mn-cs"/>
      </a:defRPr>
    </a:lvl2pPr>
    <a:lvl3pPr marL="602132" algn="l" defTabSz="602132" rtl="0" eaLnBrk="1" latinLnBrk="0" hangingPunct="1">
      <a:defRPr sz="800" kern="1200">
        <a:solidFill>
          <a:schemeClr val="tx1"/>
        </a:solidFill>
        <a:latin typeface="+mn-lt"/>
        <a:ea typeface="+mn-ea"/>
        <a:cs typeface="+mn-cs"/>
      </a:defRPr>
    </a:lvl3pPr>
    <a:lvl4pPr marL="903199" algn="l" defTabSz="602132" rtl="0" eaLnBrk="1" latinLnBrk="0" hangingPunct="1">
      <a:defRPr sz="800" kern="1200">
        <a:solidFill>
          <a:schemeClr val="tx1"/>
        </a:solidFill>
        <a:latin typeface="+mn-lt"/>
        <a:ea typeface="+mn-ea"/>
        <a:cs typeface="+mn-cs"/>
      </a:defRPr>
    </a:lvl4pPr>
    <a:lvl5pPr marL="1204265" algn="l" defTabSz="602132" rtl="0" eaLnBrk="1" latinLnBrk="0" hangingPunct="1">
      <a:defRPr sz="800" kern="1200">
        <a:solidFill>
          <a:schemeClr val="tx1"/>
        </a:solidFill>
        <a:latin typeface="+mn-lt"/>
        <a:ea typeface="+mn-ea"/>
        <a:cs typeface="+mn-cs"/>
      </a:defRPr>
    </a:lvl5pPr>
    <a:lvl6pPr marL="1505331" algn="l" defTabSz="602132" rtl="0" eaLnBrk="1" latinLnBrk="0" hangingPunct="1">
      <a:defRPr sz="800" kern="1200">
        <a:solidFill>
          <a:schemeClr val="tx1"/>
        </a:solidFill>
        <a:latin typeface="+mn-lt"/>
        <a:ea typeface="+mn-ea"/>
        <a:cs typeface="+mn-cs"/>
      </a:defRPr>
    </a:lvl6pPr>
    <a:lvl7pPr marL="1806397" algn="l" defTabSz="602132" rtl="0" eaLnBrk="1" latinLnBrk="0" hangingPunct="1">
      <a:defRPr sz="800" kern="1200">
        <a:solidFill>
          <a:schemeClr val="tx1"/>
        </a:solidFill>
        <a:latin typeface="+mn-lt"/>
        <a:ea typeface="+mn-ea"/>
        <a:cs typeface="+mn-cs"/>
      </a:defRPr>
    </a:lvl7pPr>
    <a:lvl8pPr marL="2107463" algn="l" defTabSz="602132" rtl="0" eaLnBrk="1" latinLnBrk="0" hangingPunct="1">
      <a:defRPr sz="800" kern="1200">
        <a:solidFill>
          <a:schemeClr val="tx1"/>
        </a:solidFill>
        <a:latin typeface="+mn-lt"/>
        <a:ea typeface="+mn-ea"/>
        <a:cs typeface="+mn-cs"/>
      </a:defRPr>
    </a:lvl8pPr>
    <a:lvl9pPr marL="2408530" algn="l" defTabSz="602132" rtl="0" eaLnBrk="1" latinLnBrk="0" hangingPunct="1">
      <a:defRPr sz="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0" y="857250"/>
            <a:ext cx="3087688" cy="2314575"/>
          </a:xfrm>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a:xfrm>
            <a:off x="5633588" y="6513910"/>
            <a:ext cx="4309798" cy="344091"/>
          </a:xfrm>
          <a:prstGeom prst="rect">
            <a:avLst/>
          </a:prstGeom>
        </p:spPr>
        <p:txBody>
          <a:bodyPr/>
          <a:lstStyle/>
          <a:p>
            <a:fld id="{A3D4A55F-4607-4C47-A948-536DA161E892}" type="slidenum">
              <a:rPr lang="de-DE" smtClean="0"/>
              <a:t>1</a:t>
            </a:fld>
            <a:endParaRPr lang="de-DE"/>
          </a:p>
        </p:txBody>
      </p:sp>
    </p:spTree>
    <p:extLst>
      <p:ext uri="{BB962C8B-B14F-4D97-AF65-F5344CB8AC3E}">
        <p14:creationId xmlns:p14="http://schemas.microsoft.com/office/powerpoint/2010/main" val="4258395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0026823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hteck 1"/>
          <p:cNvSpPr/>
          <p:nvPr userDrawn="1"/>
        </p:nvSpPr>
        <p:spPr>
          <a:xfrm rot="16200000">
            <a:off x="3284128" y="-3284130"/>
            <a:ext cx="600895" cy="71691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p:cNvSpPr txBox="1"/>
          <p:nvPr userDrawn="1"/>
        </p:nvSpPr>
        <p:spPr>
          <a:xfrm>
            <a:off x="515982" y="32661"/>
            <a:ext cx="6302829" cy="553998"/>
          </a:xfrm>
          <a:prstGeom prst="rect">
            <a:avLst/>
          </a:prstGeom>
          <a:noFill/>
        </p:spPr>
        <p:txBody>
          <a:bodyPr wrap="square" rtlCol="0">
            <a:spAutoFit/>
          </a:bodyPr>
          <a:lstStyle/>
          <a:p>
            <a:pPr>
              <a:tabLst>
                <a:tab pos="6100763" algn="r"/>
              </a:tabLst>
            </a:pPr>
            <a:r>
              <a:rPr lang="de-DE" sz="1800" b="0" u="sng" kern="1200" baseline="0" dirty="0" smtClean="0">
                <a:solidFill>
                  <a:schemeClr val="tx1"/>
                </a:solidFill>
                <a:latin typeface="+mj-lt"/>
                <a:ea typeface="+mj-ea"/>
                <a:cs typeface="+mj-cs"/>
              </a:rPr>
              <a:t>COATRON A4	</a:t>
            </a:r>
            <a:r>
              <a:rPr lang="de-DE" sz="1800" b="0" kern="1200" baseline="0" dirty="0" smtClean="0">
                <a:solidFill>
                  <a:schemeClr val="tx1"/>
                </a:solidFill>
                <a:latin typeface="+mj-lt"/>
                <a:ea typeface="+mj-ea"/>
                <a:cs typeface="+mj-cs"/>
              </a:rPr>
              <a:t/>
            </a:r>
            <a:br>
              <a:rPr lang="de-DE" sz="1800" b="0" kern="1200" baseline="0" dirty="0" smtClean="0">
                <a:solidFill>
                  <a:schemeClr val="tx1"/>
                </a:solidFill>
                <a:latin typeface="+mj-lt"/>
                <a:ea typeface="+mj-ea"/>
                <a:cs typeface="+mj-cs"/>
              </a:rPr>
            </a:br>
            <a:r>
              <a:rPr lang="de-DE" sz="1200" b="0" kern="1200" baseline="0" dirty="0" smtClean="0">
                <a:solidFill>
                  <a:schemeClr val="tx1"/>
                </a:solidFill>
                <a:latin typeface="+mj-lt"/>
                <a:ea typeface="+mj-ea"/>
                <a:cs typeface="+mj-cs"/>
              </a:rPr>
              <a:t>Reagent Application Guide</a:t>
            </a:r>
            <a:endParaRPr lang="de-DE" sz="1200" dirty="0">
              <a:solidFill>
                <a:schemeClr val="tx1"/>
              </a:solidFill>
            </a:endParaRPr>
          </a:p>
        </p:txBody>
      </p:sp>
      <p:pic>
        <p:nvPicPr>
          <p:cNvPr id="1026" name="Bild 12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111059" y="4996539"/>
            <a:ext cx="973184" cy="289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userDrawn="1"/>
        </p:nvPicPr>
        <p:blipFill>
          <a:blip r:embed="rId3"/>
          <a:stretch>
            <a:fillRect/>
          </a:stretch>
        </p:blipFill>
        <p:spPr>
          <a:xfrm>
            <a:off x="674724" y="751436"/>
            <a:ext cx="1538998" cy="2511761"/>
          </a:xfrm>
          <a:prstGeom prst="rect">
            <a:avLst/>
          </a:prstGeom>
        </p:spPr>
      </p:pic>
      <p:sp>
        <p:nvSpPr>
          <p:cNvPr id="3" name="Rechteck 2"/>
          <p:cNvSpPr/>
          <p:nvPr userDrawn="1"/>
        </p:nvSpPr>
        <p:spPr>
          <a:xfrm>
            <a:off x="949736" y="3120220"/>
            <a:ext cx="937849" cy="338554"/>
          </a:xfrm>
          <a:prstGeom prst="rect">
            <a:avLst/>
          </a:prstGeom>
        </p:spPr>
        <p:txBody>
          <a:bodyPr wrap="square">
            <a:spAutoFit/>
          </a:bodyPr>
          <a:lstStyle/>
          <a:p>
            <a:r>
              <a:rPr lang="de-DE" sz="800" dirty="0" smtClean="0">
                <a:latin typeface="Calibri" panose="020F0502020204030204" pitchFamily="34" charset="0"/>
              </a:rPr>
              <a:t>Clean </a:t>
            </a:r>
            <a:r>
              <a:rPr lang="de-DE" sz="800" dirty="0" err="1" smtClean="0">
                <a:latin typeface="Calibri" panose="020F0502020204030204" pitchFamily="34" charset="0"/>
              </a:rPr>
              <a:t>solution</a:t>
            </a:r>
            <a:r>
              <a:rPr lang="de-DE" sz="800" dirty="0" smtClean="0">
                <a:latin typeface="Calibri" panose="020F0502020204030204" pitchFamily="34" charset="0"/>
              </a:rPr>
              <a:t> </a:t>
            </a:r>
          </a:p>
          <a:p>
            <a:r>
              <a:rPr lang="de-DE" sz="800" dirty="0" smtClean="0">
                <a:latin typeface="Calibri" panose="020F0502020204030204" pitchFamily="34" charset="0"/>
              </a:rPr>
              <a:t>(REF: 21 510 00)</a:t>
            </a:r>
          </a:p>
        </p:txBody>
      </p:sp>
      <p:sp>
        <p:nvSpPr>
          <p:cNvPr id="9" name="Down Arrow 12"/>
          <p:cNvSpPr/>
          <p:nvPr userDrawn="1"/>
        </p:nvSpPr>
        <p:spPr>
          <a:xfrm>
            <a:off x="1059431" y="2589259"/>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pic>
        <p:nvPicPr>
          <p:cNvPr id="10" name="Picture 9"/>
          <p:cNvPicPr>
            <a:picLocks noChangeAspect="1"/>
          </p:cNvPicPr>
          <p:nvPr userDrawn="1"/>
        </p:nvPicPr>
        <p:blipFill>
          <a:blip r:embed="rId4"/>
          <a:stretch>
            <a:fillRect/>
          </a:stretch>
        </p:blipFill>
        <p:spPr>
          <a:xfrm>
            <a:off x="2274813" y="751436"/>
            <a:ext cx="4519737" cy="1512028"/>
          </a:xfrm>
          <a:prstGeom prst="rect">
            <a:avLst/>
          </a:prstGeom>
        </p:spPr>
      </p:pic>
    </p:spTree>
    <p:extLst>
      <p:ext uri="{BB962C8B-B14F-4D97-AF65-F5344CB8AC3E}">
        <p14:creationId xmlns:p14="http://schemas.microsoft.com/office/powerpoint/2010/main" val="42475805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813" y="358458"/>
            <a:ext cx="2312237" cy="1254601"/>
          </a:xfrm>
        </p:spPr>
        <p:txBody>
          <a:bodyPr anchor="b"/>
          <a:lstStyle>
            <a:lvl1pPr>
              <a:defRPr sz="2100"/>
            </a:lvl1pPr>
          </a:lstStyle>
          <a:p>
            <a:r>
              <a:rPr lang="en-US" smtClean="0"/>
              <a:t>Click to edit Master title style</a:t>
            </a:r>
            <a:endParaRPr lang="de-DE"/>
          </a:p>
        </p:txBody>
      </p:sp>
      <p:sp>
        <p:nvSpPr>
          <p:cNvPr id="3" name="Picture Placeholder 2"/>
          <p:cNvSpPr>
            <a:spLocks noGrp="1"/>
          </p:cNvSpPr>
          <p:nvPr>
            <p:ph type="pic" idx="1"/>
          </p:nvPr>
        </p:nvSpPr>
        <p:spPr>
          <a:xfrm>
            <a:off x="3047823" y="774169"/>
            <a:ext cx="3629382" cy="3821058"/>
          </a:xfrm>
        </p:spPr>
        <p:txBody>
          <a:bodyPr/>
          <a:lstStyle>
            <a:lvl1pPr marL="0" indent="0">
              <a:buNone/>
              <a:defRPr sz="2100"/>
            </a:lvl1pPr>
            <a:lvl2pPr marL="301066" indent="0">
              <a:buNone/>
              <a:defRPr sz="1800"/>
            </a:lvl2pPr>
            <a:lvl3pPr marL="602132" indent="0">
              <a:buNone/>
              <a:defRPr sz="1600"/>
            </a:lvl3pPr>
            <a:lvl4pPr marL="903199" indent="0">
              <a:buNone/>
              <a:defRPr sz="1300"/>
            </a:lvl4pPr>
            <a:lvl5pPr marL="1204265" indent="0">
              <a:buNone/>
              <a:defRPr sz="1300"/>
            </a:lvl5pPr>
            <a:lvl6pPr marL="1505331" indent="0">
              <a:buNone/>
              <a:defRPr sz="1300"/>
            </a:lvl6pPr>
            <a:lvl7pPr marL="1806397" indent="0">
              <a:buNone/>
              <a:defRPr sz="1300"/>
            </a:lvl7pPr>
            <a:lvl8pPr marL="2107463" indent="0">
              <a:buNone/>
              <a:defRPr sz="1300"/>
            </a:lvl8pPr>
            <a:lvl9pPr marL="2408530" indent="0">
              <a:buNone/>
              <a:defRPr sz="1300"/>
            </a:lvl9pPr>
          </a:lstStyle>
          <a:p>
            <a:endParaRPr lang="de-DE"/>
          </a:p>
        </p:txBody>
      </p:sp>
      <p:sp>
        <p:nvSpPr>
          <p:cNvPr id="4" name="Text Placeholder 3"/>
          <p:cNvSpPr>
            <a:spLocks noGrp="1"/>
          </p:cNvSpPr>
          <p:nvPr>
            <p:ph type="body" sz="half" idx="2"/>
          </p:nvPr>
        </p:nvSpPr>
        <p:spPr>
          <a:xfrm>
            <a:off x="493813" y="1613059"/>
            <a:ext cx="2312237" cy="2988391"/>
          </a:xfrm>
        </p:spPr>
        <p:txBody>
          <a:bodyPr/>
          <a:lstStyle>
            <a:lvl1pPr marL="0" indent="0">
              <a:buNone/>
              <a:defRPr sz="1100"/>
            </a:lvl1pPr>
            <a:lvl2pPr marL="301066" indent="0">
              <a:buNone/>
              <a:defRPr sz="900"/>
            </a:lvl2pPr>
            <a:lvl3pPr marL="602132" indent="0">
              <a:buNone/>
              <a:defRPr sz="800"/>
            </a:lvl3pPr>
            <a:lvl4pPr marL="903199" indent="0">
              <a:buNone/>
              <a:defRPr sz="700"/>
            </a:lvl4pPr>
            <a:lvl5pPr marL="1204265" indent="0">
              <a:buNone/>
              <a:defRPr sz="700"/>
            </a:lvl5pPr>
            <a:lvl6pPr marL="1505331" indent="0">
              <a:buNone/>
              <a:defRPr sz="700"/>
            </a:lvl6pPr>
            <a:lvl7pPr marL="1806397" indent="0">
              <a:buNone/>
              <a:defRPr sz="700"/>
            </a:lvl7pPr>
            <a:lvl8pPr marL="2107463" indent="0">
              <a:buNone/>
              <a:defRPr sz="700"/>
            </a:lvl8pPr>
            <a:lvl9pPr marL="2408530" indent="0">
              <a:buNone/>
              <a:defRPr sz="7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22822271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11262908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30423" y="286268"/>
            <a:ext cx="1545848" cy="4556643"/>
          </a:xfrm>
        </p:spPr>
        <p:txBody>
          <a:bodyPr vert="eaVert"/>
          <a:lstStyle/>
          <a:p>
            <a:r>
              <a:rPr lang="en-US" smtClean="0"/>
              <a:t>Click to edit Master title style</a:t>
            </a:r>
            <a:endParaRPr lang="de-DE"/>
          </a:p>
        </p:txBody>
      </p:sp>
      <p:sp>
        <p:nvSpPr>
          <p:cNvPr id="3" name="Vertical Text Placeholder 2"/>
          <p:cNvSpPr>
            <a:spLocks noGrp="1"/>
          </p:cNvSpPr>
          <p:nvPr>
            <p:ph type="body" orient="vert" idx="1"/>
          </p:nvPr>
        </p:nvSpPr>
        <p:spPr>
          <a:xfrm>
            <a:off x="492879" y="286268"/>
            <a:ext cx="4547930" cy="455664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1073455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96938" y="879475"/>
            <a:ext cx="5376862" cy="1871663"/>
          </a:xfrm>
        </p:spPr>
        <p:txBody>
          <a:bodyPr anchor="b"/>
          <a:lstStyle>
            <a:lvl1pPr algn="ctr">
              <a:defRPr sz="6000"/>
            </a:lvl1pPr>
          </a:lstStyle>
          <a:p>
            <a:r>
              <a:rPr lang="en-US" smtClean="0"/>
              <a:t>Click to edit Master title style</a:t>
            </a:r>
            <a:endParaRPr lang="de-DE"/>
          </a:p>
        </p:txBody>
      </p:sp>
      <p:sp>
        <p:nvSpPr>
          <p:cNvPr id="3" name="Subtitle 2"/>
          <p:cNvSpPr>
            <a:spLocks noGrp="1"/>
          </p:cNvSpPr>
          <p:nvPr>
            <p:ph type="subTitle" idx="1"/>
          </p:nvPr>
        </p:nvSpPr>
        <p:spPr>
          <a:xfrm>
            <a:off x="896938" y="2824163"/>
            <a:ext cx="5376862" cy="12985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de-DE"/>
          </a:p>
        </p:txBody>
      </p:sp>
      <p:sp>
        <p:nvSpPr>
          <p:cNvPr id="4" name="Date Placeholder 3"/>
          <p:cNvSpPr>
            <a:spLocks noGrp="1"/>
          </p:cNvSpPr>
          <p:nvPr>
            <p:ph type="dt" sz="half" idx="10"/>
          </p:nvPr>
        </p:nvSpPr>
        <p:spPr/>
        <p:txBody>
          <a:bodyPr/>
          <a:lstStyle/>
          <a:p>
            <a:fld id="{EDB84B1B-E8BE-4B04-A6A5-84D00C495977}" type="datetimeFigureOut">
              <a:rPr lang="de-DE" smtClean="0"/>
              <a:t>10.12.2019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27013540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fld id="{EDB84B1B-E8BE-4B04-A6A5-84D00C495977}" type="datetimeFigureOut">
              <a:rPr lang="de-DE" smtClean="0"/>
              <a:t>10.12.2019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5879162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8950" y="1339850"/>
            <a:ext cx="6183313" cy="2236788"/>
          </a:xfrm>
        </p:spPr>
        <p:txBody>
          <a:bodyPr anchor="b"/>
          <a:lstStyle>
            <a:lvl1pPr>
              <a:defRPr sz="6000"/>
            </a:lvl1pPr>
          </a:lstStyle>
          <a:p>
            <a:r>
              <a:rPr lang="en-US" smtClean="0"/>
              <a:t>Click to edit Master title style</a:t>
            </a:r>
            <a:endParaRPr lang="de-DE"/>
          </a:p>
        </p:txBody>
      </p:sp>
      <p:sp>
        <p:nvSpPr>
          <p:cNvPr id="3" name="Text Placeholder 2"/>
          <p:cNvSpPr>
            <a:spLocks noGrp="1"/>
          </p:cNvSpPr>
          <p:nvPr>
            <p:ph type="body" idx="1"/>
          </p:nvPr>
        </p:nvSpPr>
        <p:spPr>
          <a:xfrm>
            <a:off x="488950" y="3598863"/>
            <a:ext cx="6183313" cy="11763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B84B1B-E8BE-4B04-A6A5-84D00C495977}" type="datetimeFigureOut">
              <a:rPr lang="de-DE" smtClean="0"/>
              <a:t>10.12.2019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15836807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sz="half" idx="1"/>
          </p:nvPr>
        </p:nvSpPr>
        <p:spPr>
          <a:xfrm>
            <a:off x="492125" y="1431925"/>
            <a:ext cx="3016250" cy="34115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Content Placeholder 3"/>
          <p:cNvSpPr>
            <a:spLocks noGrp="1"/>
          </p:cNvSpPr>
          <p:nvPr>
            <p:ph sz="half" idx="2"/>
          </p:nvPr>
        </p:nvSpPr>
        <p:spPr>
          <a:xfrm>
            <a:off x="3660775" y="1431925"/>
            <a:ext cx="3016250" cy="34115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Date Placeholder 4"/>
          <p:cNvSpPr>
            <a:spLocks noGrp="1"/>
          </p:cNvSpPr>
          <p:nvPr>
            <p:ph type="dt" sz="half" idx="10"/>
          </p:nvPr>
        </p:nvSpPr>
        <p:spPr/>
        <p:txBody>
          <a:bodyPr/>
          <a:lstStyle/>
          <a:p>
            <a:fld id="{EDB84B1B-E8BE-4B04-A6A5-84D00C495977}" type="datetimeFigureOut">
              <a:rPr lang="de-DE" smtClean="0"/>
              <a:t>10.12.2019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758442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3713" y="285750"/>
            <a:ext cx="6183312" cy="1039813"/>
          </a:xfrm>
        </p:spPr>
        <p:txBody>
          <a:bodyPr/>
          <a:lstStyle/>
          <a:p>
            <a:r>
              <a:rPr lang="en-US" smtClean="0"/>
              <a:t>Click to edit Master title style</a:t>
            </a:r>
            <a:endParaRPr lang="de-DE"/>
          </a:p>
        </p:txBody>
      </p:sp>
      <p:sp>
        <p:nvSpPr>
          <p:cNvPr id="3" name="Text Placeholder 2"/>
          <p:cNvSpPr>
            <a:spLocks noGrp="1"/>
          </p:cNvSpPr>
          <p:nvPr>
            <p:ph type="body" idx="1"/>
          </p:nvPr>
        </p:nvSpPr>
        <p:spPr>
          <a:xfrm>
            <a:off x="493713" y="1317625"/>
            <a:ext cx="3033712" cy="6461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3713" y="1963738"/>
            <a:ext cx="3033712" cy="28892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Text Placeholder 4"/>
          <p:cNvSpPr>
            <a:spLocks noGrp="1"/>
          </p:cNvSpPr>
          <p:nvPr>
            <p:ph type="body" sz="quarter" idx="3"/>
          </p:nvPr>
        </p:nvSpPr>
        <p:spPr>
          <a:xfrm>
            <a:off x="3629025" y="1317625"/>
            <a:ext cx="3048000" cy="6461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629025" y="1963738"/>
            <a:ext cx="3048000" cy="28892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7" name="Date Placeholder 6"/>
          <p:cNvSpPr>
            <a:spLocks noGrp="1"/>
          </p:cNvSpPr>
          <p:nvPr>
            <p:ph type="dt" sz="half" idx="10"/>
          </p:nvPr>
        </p:nvSpPr>
        <p:spPr/>
        <p:txBody>
          <a:bodyPr/>
          <a:lstStyle/>
          <a:p>
            <a:fld id="{EDB84B1B-E8BE-4B04-A6A5-84D00C495977}" type="datetimeFigureOut">
              <a:rPr lang="de-DE" smtClean="0"/>
              <a:t>10.12.2019</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19522508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Date Placeholder 2"/>
          <p:cNvSpPr>
            <a:spLocks noGrp="1"/>
          </p:cNvSpPr>
          <p:nvPr>
            <p:ph type="dt" sz="half" idx="10"/>
          </p:nvPr>
        </p:nvSpPr>
        <p:spPr/>
        <p:txBody>
          <a:bodyPr/>
          <a:lstStyle/>
          <a:p>
            <a:fld id="{EDB84B1B-E8BE-4B04-A6A5-84D00C495977}" type="datetimeFigureOut">
              <a:rPr lang="de-DE" smtClean="0"/>
              <a:t>10.12.2019</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15023081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B84B1B-E8BE-4B04-A6A5-84D00C495977}" type="datetimeFigureOut">
              <a:rPr lang="de-DE" smtClean="0"/>
              <a:t>10.12.2019</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1398218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hteck 1"/>
          <p:cNvSpPr/>
          <p:nvPr userDrawn="1"/>
        </p:nvSpPr>
        <p:spPr>
          <a:xfrm rot="16200000">
            <a:off x="3284128" y="-3284130"/>
            <a:ext cx="600895" cy="71691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p:cNvSpPr txBox="1"/>
          <p:nvPr userDrawn="1"/>
        </p:nvSpPr>
        <p:spPr>
          <a:xfrm>
            <a:off x="515982" y="32661"/>
            <a:ext cx="6302829" cy="553998"/>
          </a:xfrm>
          <a:prstGeom prst="rect">
            <a:avLst/>
          </a:prstGeom>
          <a:noFill/>
        </p:spPr>
        <p:txBody>
          <a:bodyPr wrap="square" rtlCol="0">
            <a:spAutoFit/>
          </a:bodyPr>
          <a:lstStyle/>
          <a:p>
            <a:pPr>
              <a:tabLst>
                <a:tab pos="6100763" algn="r"/>
              </a:tabLst>
            </a:pPr>
            <a:r>
              <a:rPr lang="de-DE" sz="1800" b="0" u="sng" kern="1200" baseline="0" dirty="0" smtClean="0">
                <a:solidFill>
                  <a:schemeClr val="tx1"/>
                </a:solidFill>
                <a:latin typeface="+mj-lt"/>
                <a:ea typeface="+mj-ea"/>
                <a:cs typeface="+mj-cs"/>
              </a:rPr>
              <a:t>COATRON A4	</a:t>
            </a:r>
            <a:r>
              <a:rPr lang="de-DE" sz="1800" b="0" kern="1200" baseline="0" dirty="0" smtClean="0">
                <a:solidFill>
                  <a:schemeClr val="tx1"/>
                </a:solidFill>
                <a:latin typeface="+mj-lt"/>
                <a:ea typeface="+mj-ea"/>
                <a:cs typeface="+mj-cs"/>
              </a:rPr>
              <a:t/>
            </a:r>
            <a:br>
              <a:rPr lang="de-DE" sz="1800" b="0" kern="1200" baseline="0" dirty="0" smtClean="0">
                <a:solidFill>
                  <a:schemeClr val="tx1"/>
                </a:solidFill>
                <a:latin typeface="+mj-lt"/>
                <a:ea typeface="+mj-ea"/>
                <a:cs typeface="+mj-cs"/>
              </a:rPr>
            </a:br>
            <a:r>
              <a:rPr lang="de-DE" sz="1200" b="0" kern="1200" baseline="0" dirty="0" smtClean="0">
                <a:solidFill>
                  <a:schemeClr val="tx1"/>
                </a:solidFill>
                <a:latin typeface="+mj-lt"/>
                <a:ea typeface="+mj-ea"/>
                <a:cs typeface="+mj-cs"/>
              </a:rPr>
              <a:t>Reagent Application Guide</a:t>
            </a:r>
            <a:endParaRPr lang="de-DE" sz="1200" dirty="0">
              <a:solidFill>
                <a:schemeClr val="tx1"/>
              </a:solidFill>
            </a:endParaRPr>
          </a:p>
        </p:txBody>
      </p:sp>
      <p:pic>
        <p:nvPicPr>
          <p:cNvPr id="1026" name="Bild 12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111059" y="4996539"/>
            <a:ext cx="973184" cy="289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32775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713" y="358775"/>
            <a:ext cx="2312987" cy="1254125"/>
          </a:xfrm>
        </p:spPr>
        <p:txBody>
          <a:bodyPr anchor="b"/>
          <a:lstStyle>
            <a:lvl1pPr>
              <a:defRPr sz="3200"/>
            </a:lvl1pPr>
          </a:lstStyle>
          <a:p>
            <a:r>
              <a:rPr lang="en-US" smtClean="0"/>
              <a:t>Click to edit Master title style</a:t>
            </a:r>
            <a:endParaRPr lang="de-DE"/>
          </a:p>
        </p:txBody>
      </p:sp>
      <p:sp>
        <p:nvSpPr>
          <p:cNvPr id="3" name="Content Placeholder 2"/>
          <p:cNvSpPr>
            <a:spLocks noGrp="1"/>
          </p:cNvSpPr>
          <p:nvPr>
            <p:ph idx="1"/>
          </p:nvPr>
        </p:nvSpPr>
        <p:spPr>
          <a:xfrm>
            <a:off x="3048000" y="774700"/>
            <a:ext cx="3629025" cy="3821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Text Placeholder 3"/>
          <p:cNvSpPr>
            <a:spLocks noGrp="1"/>
          </p:cNvSpPr>
          <p:nvPr>
            <p:ph type="body" sz="half" idx="2"/>
          </p:nvPr>
        </p:nvSpPr>
        <p:spPr>
          <a:xfrm>
            <a:off x="493713" y="1612900"/>
            <a:ext cx="2312987" cy="29892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B84B1B-E8BE-4B04-A6A5-84D00C495977}" type="datetimeFigureOut">
              <a:rPr lang="de-DE" smtClean="0"/>
              <a:t>10.12.2019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33384716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713" y="358775"/>
            <a:ext cx="2312987" cy="1254125"/>
          </a:xfrm>
        </p:spPr>
        <p:txBody>
          <a:bodyPr anchor="b"/>
          <a:lstStyle>
            <a:lvl1pPr>
              <a:defRPr sz="3200"/>
            </a:lvl1pPr>
          </a:lstStyle>
          <a:p>
            <a:r>
              <a:rPr lang="en-US" smtClean="0"/>
              <a:t>Click to edit Master title style</a:t>
            </a:r>
            <a:endParaRPr lang="de-DE"/>
          </a:p>
        </p:txBody>
      </p:sp>
      <p:sp>
        <p:nvSpPr>
          <p:cNvPr id="3" name="Picture Placeholder 2"/>
          <p:cNvSpPr>
            <a:spLocks noGrp="1"/>
          </p:cNvSpPr>
          <p:nvPr>
            <p:ph type="pic" idx="1"/>
          </p:nvPr>
        </p:nvSpPr>
        <p:spPr>
          <a:xfrm>
            <a:off x="3048000" y="774700"/>
            <a:ext cx="3629025" cy="38211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p:cNvSpPr>
            <a:spLocks noGrp="1"/>
          </p:cNvSpPr>
          <p:nvPr>
            <p:ph type="body" sz="half" idx="2"/>
          </p:nvPr>
        </p:nvSpPr>
        <p:spPr>
          <a:xfrm>
            <a:off x="493713" y="1612900"/>
            <a:ext cx="2312987" cy="29892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B84B1B-E8BE-4B04-A6A5-84D00C495977}" type="datetimeFigureOut">
              <a:rPr lang="de-DE" smtClean="0"/>
              <a:t>10.12.2019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522943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fld id="{EDB84B1B-E8BE-4B04-A6A5-84D00C495977}" type="datetimeFigureOut">
              <a:rPr lang="de-DE" smtClean="0"/>
              <a:t>10.12.2019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14489486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30800" y="285750"/>
            <a:ext cx="1546225" cy="4557713"/>
          </a:xfrm>
        </p:spPr>
        <p:txBody>
          <a:bodyPr vert="eaVert"/>
          <a:lstStyle/>
          <a:p>
            <a:r>
              <a:rPr lang="en-US" smtClean="0"/>
              <a:t>Click to edit Master title style</a:t>
            </a:r>
            <a:endParaRPr lang="de-DE"/>
          </a:p>
        </p:txBody>
      </p:sp>
      <p:sp>
        <p:nvSpPr>
          <p:cNvPr id="3" name="Vertical Text Placeholder 2"/>
          <p:cNvSpPr>
            <a:spLocks noGrp="1"/>
          </p:cNvSpPr>
          <p:nvPr>
            <p:ph type="body" orient="vert" idx="1"/>
          </p:nvPr>
        </p:nvSpPr>
        <p:spPr>
          <a:xfrm>
            <a:off x="492125" y="285750"/>
            <a:ext cx="4486275" cy="45577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fld id="{EDB84B1B-E8BE-4B04-A6A5-84D00C495977}" type="datetimeFigureOut">
              <a:rPr lang="de-DE" smtClean="0"/>
              <a:t>10.12.2019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97034C9-4ACB-4E02-855F-5CCB52A95CD9}" type="slidenum">
              <a:rPr lang="de-DE" smtClean="0"/>
              <a:t>‹#›</a:t>
            </a:fld>
            <a:endParaRPr lang="de-DE"/>
          </a:p>
        </p:txBody>
      </p:sp>
    </p:spTree>
    <p:extLst>
      <p:ext uri="{BB962C8B-B14F-4D97-AF65-F5344CB8AC3E}">
        <p14:creationId xmlns:p14="http://schemas.microsoft.com/office/powerpoint/2010/main" val="40541375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96938" y="879475"/>
            <a:ext cx="5376862" cy="1871663"/>
          </a:xfrm>
        </p:spPr>
        <p:txBody>
          <a:bodyPr anchor="b"/>
          <a:lstStyle>
            <a:lvl1pPr algn="ctr">
              <a:defRPr sz="6000"/>
            </a:lvl1pPr>
          </a:lstStyle>
          <a:p>
            <a:r>
              <a:rPr lang="en-US" smtClean="0"/>
              <a:t>Click to edit Master title style</a:t>
            </a:r>
            <a:endParaRPr lang="de-DE"/>
          </a:p>
        </p:txBody>
      </p:sp>
      <p:sp>
        <p:nvSpPr>
          <p:cNvPr id="3" name="Subtitle 2"/>
          <p:cNvSpPr>
            <a:spLocks noGrp="1"/>
          </p:cNvSpPr>
          <p:nvPr>
            <p:ph type="subTitle" idx="1"/>
          </p:nvPr>
        </p:nvSpPr>
        <p:spPr>
          <a:xfrm>
            <a:off x="896938" y="2824163"/>
            <a:ext cx="5376862" cy="12985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de-DE"/>
          </a:p>
        </p:txBody>
      </p:sp>
      <p:sp>
        <p:nvSpPr>
          <p:cNvPr id="4" name="Date Placeholder 3"/>
          <p:cNvSpPr>
            <a:spLocks noGrp="1"/>
          </p:cNvSpPr>
          <p:nvPr>
            <p:ph type="dt" sz="half" idx="10"/>
          </p:nvPr>
        </p:nvSpPr>
        <p:spPr/>
        <p:txBody>
          <a:bodyPr/>
          <a:lstStyle/>
          <a:p>
            <a:fld id="{332B2C39-8E1B-4EED-BC00-F7C5838CE537}" type="datetimeFigureOut">
              <a:rPr lang="de-DE" smtClean="0"/>
              <a:t>10.12.2019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32212690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fld id="{332B2C39-8E1B-4EED-BC00-F7C5838CE537}" type="datetimeFigureOut">
              <a:rPr lang="de-DE" smtClean="0"/>
              <a:t>10.12.2019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16828029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8950" y="1339850"/>
            <a:ext cx="6183313" cy="2236788"/>
          </a:xfrm>
        </p:spPr>
        <p:txBody>
          <a:bodyPr anchor="b"/>
          <a:lstStyle>
            <a:lvl1pPr>
              <a:defRPr sz="6000"/>
            </a:lvl1pPr>
          </a:lstStyle>
          <a:p>
            <a:r>
              <a:rPr lang="en-US" smtClean="0"/>
              <a:t>Click to edit Master title style</a:t>
            </a:r>
            <a:endParaRPr lang="de-DE"/>
          </a:p>
        </p:txBody>
      </p:sp>
      <p:sp>
        <p:nvSpPr>
          <p:cNvPr id="3" name="Text Placeholder 2"/>
          <p:cNvSpPr>
            <a:spLocks noGrp="1"/>
          </p:cNvSpPr>
          <p:nvPr>
            <p:ph type="body" idx="1"/>
          </p:nvPr>
        </p:nvSpPr>
        <p:spPr>
          <a:xfrm>
            <a:off x="488950" y="3598863"/>
            <a:ext cx="6183313" cy="11763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32B2C39-8E1B-4EED-BC00-F7C5838CE537}" type="datetimeFigureOut">
              <a:rPr lang="de-DE" smtClean="0"/>
              <a:t>10.12.2019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25238580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sz="half" idx="1"/>
          </p:nvPr>
        </p:nvSpPr>
        <p:spPr>
          <a:xfrm>
            <a:off x="492125" y="1431925"/>
            <a:ext cx="3016250" cy="34115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Content Placeholder 3"/>
          <p:cNvSpPr>
            <a:spLocks noGrp="1"/>
          </p:cNvSpPr>
          <p:nvPr>
            <p:ph sz="half" idx="2"/>
          </p:nvPr>
        </p:nvSpPr>
        <p:spPr>
          <a:xfrm>
            <a:off x="3660775" y="1431925"/>
            <a:ext cx="3016250" cy="34115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Date Placeholder 4"/>
          <p:cNvSpPr>
            <a:spLocks noGrp="1"/>
          </p:cNvSpPr>
          <p:nvPr>
            <p:ph type="dt" sz="half" idx="10"/>
          </p:nvPr>
        </p:nvSpPr>
        <p:spPr/>
        <p:txBody>
          <a:bodyPr/>
          <a:lstStyle/>
          <a:p>
            <a:fld id="{332B2C39-8E1B-4EED-BC00-F7C5838CE537}" type="datetimeFigureOut">
              <a:rPr lang="de-DE" smtClean="0"/>
              <a:t>10.12.2019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40068790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3713" y="285750"/>
            <a:ext cx="6183312" cy="1039813"/>
          </a:xfrm>
        </p:spPr>
        <p:txBody>
          <a:bodyPr/>
          <a:lstStyle/>
          <a:p>
            <a:r>
              <a:rPr lang="en-US" smtClean="0"/>
              <a:t>Click to edit Master title style</a:t>
            </a:r>
            <a:endParaRPr lang="de-DE"/>
          </a:p>
        </p:txBody>
      </p:sp>
      <p:sp>
        <p:nvSpPr>
          <p:cNvPr id="3" name="Text Placeholder 2"/>
          <p:cNvSpPr>
            <a:spLocks noGrp="1"/>
          </p:cNvSpPr>
          <p:nvPr>
            <p:ph type="body" idx="1"/>
          </p:nvPr>
        </p:nvSpPr>
        <p:spPr>
          <a:xfrm>
            <a:off x="493713" y="1317625"/>
            <a:ext cx="3033712" cy="6461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3713" y="1963738"/>
            <a:ext cx="3033712" cy="28892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Text Placeholder 4"/>
          <p:cNvSpPr>
            <a:spLocks noGrp="1"/>
          </p:cNvSpPr>
          <p:nvPr>
            <p:ph type="body" sz="quarter" idx="3"/>
          </p:nvPr>
        </p:nvSpPr>
        <p:spPr>
          <a:xfrm>
            <a:off x="3629025" y="1317625"/>
            <a:ext cx="3048000" cy="64611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629025" y="1963738"/>
            <a:ext cx="3048000" cy="28892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7" name="Date Placeholder 6"/>
          <p:cNvSpPr>
            <a:spLocks noGrp="1"/>
          </p:cNvSpPr>
          <p:nvPr>
            <p:ph type="dt" sz="half" idx="10"/>
          </p:nvPr>
        </p:nvSpPr>
        <p:spPr/>
        <p:txBody>
          <a:bodyPr/>
          <a:lstStyle/>
          <a:p>
            <a:fld id="{332B2C39-8E1B-4EED-BC00-F7C5838CE537}" type="datetimeFigureOut">
              <a:rPr lang="de-DE" smtClean="0"/>
              <a:t>10.12.2019</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20380046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Date Placeholder 2"/>
          <p:cNvSpPr>
            <a:spLocks noGrp="1"/>
          </p:cNvSpPr>
          <p:nvPr>
            <p:ph type="dt" sz="half" idx="10"/>
          </p:nvPr>
        </p:nvSpPr>
        <p:spPr/>
        <p:txBody>
          <a:bodyPr/>
          <a:lstStyle/>
          <a:p>
            <a:fld id="{332B2C39-8E1B-4EED-BC00-F7C5838CE537}" type="datetimeFigureOut">
              <a:rPr lang="de-DE" smtClean="0"/>
              <a:t>10.12.2019</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3262551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9754939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2B2C39-8E1B-4EED-BC00-F7C5838CE537}" type="datetimeFigureOut">
              <a:rPr lang="de-DE" smtClean="0"/>
              <a:t>10.12.2019</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9834904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713" y="358775"/>
            <a:ext cx="2312987" cy="1254125"/>
          </a:xfrm>
        </p:spPr>
        <p:txBody>
          <a:bodyPr anchor="b"/>
          <a:lstStyle>
            <a:lvl1pPr>
              <a:defRPr sz="3200"/>
            </a:lvl1pPr>
          </a:lstStyle>
          <a:p>
            <a:r>
              <a:rPr lang="en-US" smtClean="0"/>
              <a:t>Click to edit Master title style</a:t>
            </a:r>
            <a:endParaRPr lang="de-DE"/>
          </a:p>
        </p:txBody>
      </p:sp>
      <p:sp>
        <p:nvSpPr>
          <p:cNvPr id="3" name="Content Placeholder 2"/>
          <p:cNvSpPr>
            <a:spLocks noGrp="1"/>
          </p:cNvSpPr>
          <p:nvPr>
            <p:ph idx="1"/>
          </p:nvPr>
        </p:nvSpPr>
        <p:spPr>
          <a:xfrm>
            <a:off x="3048000" y="774700"/>
            <a:ext cx="3629025" cy="3821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Text Placeholder 3"/>
          <p:cNvSpPr>
            <a:spLocks noGrp="1"/>
          </p:cNvSpPr>
          <p:nvPr>
            <p:ph type="body" sz="half" idx="2"/>
          </p:nvPr>
        </p:nvSpPr>
        <p:spPr>
          <a:xfrm>
            <a:off x="493713" y="1612900"/>
            <a:ext cx="2312987" cy="29892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2B2C39-8E1B-4EED-BC00-F7C5838CE537}" type="datetimeFigureOut">
              <a:rPr lang="de-DE" smtClean="0"/>
              <a:t>10.12.2019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22147160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713" y="358775"/>
            <a:ext cx="2312987" cy="1254125"/>
          </a:xfrm>
        </p:spPr>
        <p:txBody>
          <a:bodyPr anchor="b"/>
          <a:lstStyle>
            <a:lvl1pPr>
              <a:defRPr sz="3200"/>
            </a:lvl1pPr>
          </a:lstStyle>
          <a:p>
            <a:r>
              <a:rPr lang="en-US" smtClean="0"/>
              <a:t>Click to edit Master title style</a:t>
            </a:r>
            <a:endParaRPr lang="de-DE"/>
          </a:p>
        </p:txBody>
      </p:sp>
      <p:sp>
        <p:nvSpPr>
          <p:cNvPr id="3" name="Picture Placeholder 2"/>
          <p:cNvSpPr>
            <a:spLocks noGrp="1"/>
          </p:cNvSpPr>
          <p:nvPr>
            <p:ph type="pic" idx="1"/>
          </p:nvPr>
        </p:nvSpPr>
        <p:spPr>
          <a:xfrm>
            <a:off x="3048000" y="774700"/>
            <a:ext cx="3629025" cy="38211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p:cNvSpPr>
            <a:spLocks noGrp="1"/>
          </p:cNvSpPr>
          <p:nvPr>
            <p:ph type="body" sz="half" idx="2"/>
          </p:nvPr>
        </p:nvSpPr>
        <p:spPr>
          <a:xfrm>
            <a:off x="493713" y="1612900"/>
            <a:ext cx="2312987" cy="29892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2B2C39-8E1B-4EED-BC00-F7C5838CE537}" type="datetimeFigureOut">
              <a:rPr lang="de-DE" smtClean="0"/>
              <a:t>10.12.2019</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19732362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fld id="{332B2C39-8E1B-4EED-BC00-F7C5838CE537}" type="datetimeFigureOut">
              <a:rPr lang="de-DE" smtClean="0"/>
              <a:t>10.12.2019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6985816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30800" y="285750"/>
            <a:ext cx="1546225" cy="4557713"/>
          </a:xfrm>
        </p:spPr>
        <p:txBody>
          <a:bodyPr vert="eaVert"/>
          <a:lstStyle/>
          <a:p>
            <a:r>
              <a:rPr lang="en-US" smtClean="0"/>
              <a:t>Click to edit Master title style</a:t>
            </a:r>
            <a:endParaRPr lang="de-DE"/>
          </a:p>
        </p:txBody>
      </p:sp>
      <p:sp>
        <p:nvSpPr>
          <p:cNvPr id="3" name="Vertical Text Placeholder 2"/>
          <p:cNvSpPr>
            <a:spLocks noGrp="1"/>
          </p:cNvSpPr>
          <p:nvPr>
            <p:ph type="body" orient="vert" idx="1"/>
          </p:nvPr>
        </p:nvSpPr>
        <p:spPr>
          <a:xfrm>
            <a:off x="492125" y="285750"/>
            <a:ext cx="4486275" cy="45577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fld id="{332B2C39-8E1B-4EED-BC00-F7C5838CE537}" type="datetimeFigureOut">
              <a:rPr lang="de-DE" smtClean="0"/>
              <a:t>10.12.2019</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99CDB035-ABD3-47E6-AAAE-933D699D3E18}" type="slidenum">
              <a:rPr lang="de-DE" smtClean="0"/>
              <a:t>‹#›</a:t>
            </a:fld>
            <a:endParaRPr lang="de-DE"/>
          </a:p>
        </p:txBody>
      </p:sp>
    </p:spTree>
    <p:extLst>
      <p:ext uri="{BB962C8B-B14F-4D97-AF65-F5344CB8AC3E}">
        <p14:creationId xmlns:p14="http://schemas.microsoft.com/office/powerpoint/2010/main" val="817263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538163" y="1670050"/>
            <a:ext cx="6092825" cy="11525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074738" y="3046413"/>
            <a:ext cx="5019675" cy="1374775"/>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39678076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15379482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66738" y="3454400"/>
            <a:ext cx="6092825" cy="1068388"/>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566738" y="2279650"/>
            <a:ext cx="6092825" cy="117475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5991410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58775" y="1254125"/>
            <a:ext cx="3149600" cy="3549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3660775" y="1254125"/>
            <a:ext cx="3149600" cy="3549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6346778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358775" y="1203325"/>
            <a:ext cx="3167063" cy="5016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358775" y="1704975"/>
            <a:ext cx="3167063" cy="30988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3641725" y="1203325"/>
            <a:ext cx="3168650" cy="5016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3641725" y="1704975"/>
            <a:ext cx="3168650" cy="30988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232236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9145" y="1340483"/>
            <a:ext cx="6183392" cy="2236625"/>
          </a:xfrm>
        </p:spPr>
        <p:txBody>
          <a:bodyPr anchor="b"/>
          <a:lstStyle>
            <a:lvl1pPr>
              <a:defRPr sz="4000"/>
            </a:lvl1pPr>
          </a:lstStyle>
          <a:p>
            <a:r>
              <a:rPr lang="en-US" smtClean="0"/>
              <a:t>Click to edit Master title style</a:t>
            </a:r>
            <a:endParaRPr lang="de-DE"/>
          </a:p>
        </p:txBody>
      </p:sp>
      <p:sp>
        <p:nvSpPr>
          <p:cNvPr id="3" name="Text Placeholder 2"/>
          <p:cNvSpPr>
            <a:spLocks noGrp="1"/>
          </p:cNvSpPr>
          <p:nvPr>
            <p:ph type="body" idx="1"/>
          </p:nvPr>
        </p:nvSpPr>
        <p:spPr>
          <a:xfrm>
            <a:off x="489145" y="3598267"/>
            <a:ext cx="6183392" cy="1176188"/>
          </a:xfrm>
        </p:spPr>
        <p:txBody>
          <a:bodyPr/>
          <a:lstStyle>
            <a:lvl1pPr marL="0" indent="0">
              <a:buNone/>
              <a:defRPr sz="1600">
                <a:solidFill>
                  <a:schemeClr val="tx1">
                    <a:tint val="75000"/>
                  </a:schemeClr>
                </a:solidFill>
              </a:defRPr>
            </a:lvl1pPr>
            <a:lvl2pPr marL="301066" indent="0">
              <a:buNone/>
              <a:defRPr sz="1300">
                <a:solidFill>
                  <a:schemeClr val="tx1">
                    <a:tint val="75000"/>
                  </a:schemeClr>
                </a:solidFill>
              </a:defRPr>
            </a:lvl2pPr>
            <a:lvl3pPr marL="602132" indent="0">
              <a:buNone/>
              <a:defRPr sz="1200">
                <a:solidFill>
                  <a:schemeClr val="tx1">
                    <a:tint val="75000"/>
                  </a:schemeClr>
                </a:solidFill>
              </a:defRPr>
            </a:lvl3pPr>
            <a:lvl4pPr marL="903199" indent="0">
              <a:buNone/>
              <a:defRPr sz="1100">
                <a:solidFill>
                  <a:schemeClr val="tx1">
                    <a:tint val="75000"/>
                  </a:schemeClr>
                </a:solidFill>
              </a:defRPr>
            </a:lvl4pPr>
            <a:lvl5pPr marL="1204265" indent="0">
              <a:buNone/>
              <a:defRPr sz="1100">
                <a:solidFill>
                  <a:schemeClr val="tx1">
                    <a:tint val="75000"/>
                  </a:schemeClr>
                </a:solidFill>
              </a:defRPr>
            </a:lvl5pPr>
            <a:lvl6pPr marL="1505331" indent="0">
              <a:buNone/>
              <a:defRPr sz="1100">
                <a:solidFill>
                  <a:schemeClr val="tx1">
                    <a:tint val="75000"/>
                  </a:schemeClr>
                </a:solidFill>
              </a:defRPr>
            </a:lvl6pPr>
            <a:lvl7pPr marL="1806397" indent="0">
              <a:buNone/>
              <a:defRPr sz="1100">
                <a:solidFill>
                  <a:schemeClr val="tx1">
                    <a:tint val="75000"/>
                  </a:schemeClr>
                </a:solidFill>
              </a:defRPr>
            </a:lvl7pPr>
            <a:lvl8pPr marL="2107463" indent="0">
              <a:buNone/>
              <a:defRPr sz="1100">
                <a:solidFill>
                  <a:schemeClr val="tx1">
                    <a:tint val="75000"/>
                  </a:schemeClr>
                </a:solidFill>
              </a:defRPr>
            </a:lvl8pPr>
            <a:lvl9pPr marL="2408530" indent="0">
              <a:buNone/>
              <a:defRPr sz="11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18181731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35656755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30166863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358775" y="214313"/>
            <a:ext cx="2359025" cy="911225"/>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2803525" y="214313"/>
            <a:ext cx="4006850" cy="45894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358775" y="1125538"/>
            <a:ext cx="2359025" cy="36782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30693599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404938" y="3763963"/>
            <a:ext cx="4302125" cy="444500"/>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404938" y="481013"/>
            <a:ext cx="4302125" cy="3225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404938" y="4208463"/>
            <a:ext cx="4302125" cy="6302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25087709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12589833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5197475" y="215900"/>
            <a:ext cx="1612900" cy="458787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58775" y="215900"/>
            <a:ext cx="4686300" cy="458787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825F4E2-F9B7-43DE-9131-0AF4721EAA16}" type="slidenum">
              <a:rPr lang="de-DE" smtClean="0"/>
              <a:t>‹#›</a:t>
            </a:fld>
            <a:endParaRPr lang="de-DE"/>
          </a:p>
        </p:txBody>
      </p:sp>
    </p:spTree>
    <p:extLst>
      <p:ext uri="{BB962C8B-B14F-4D97-AF65-F5344CB8AC3E}">
        <p14:creationId xmlns:p14="http://schemas.microsoft.com/office/powerpoint/2010/main" val="1976144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sz="half" idx="1"/>
          </p:nvPr>
        </p:nvSpPr>
        <p:spPr>
          <a:xfrm>
            <a:off x="492879" y="1431341"/>
            <a:ext cx="3046889" cy="341157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Content Placeholder 3"/>
          <p:cNvSpPr>
            <a:spLocks noGrp="1"/>
          </p:cNvSpPr>
          <p:nvPr>
            <p:ph sz="half" idx="2"/>
          </p:nvPr>
        </p:nvSpPr>
        <p:spPr>
          <a:xfrm>
            <a:off x="3629382" y="1431341"/>
            <a:ext cx="3046889" cy="341157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Date Placeholder 4"/>
          <p:cNvSpPr>
            <a:spLocks noGrp="1"/>
          </p:cNvSpPr>
          <p:nvPr>
            <p:ph type="dt" sz="half" idx="10"/>
          </p:nvPr>
        </p:nvSpPr>
        <p:spPr/>
        <p:txBody>
          <a:bodyPr/>
          <a:lstStyle/>
          <a:p>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36232590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3813" y="286269"/>
            <a:ext cx="6183392" cy="1039278"/>
          </a:xfrm>
        </p:spPr>
        <p:txBody>
          <a:bodyPr/>
          <a:lstStyle/>
          <a:p>
            <a:r>
              <a:rPr lang="en-US" smtClean="0"/>
              <a:t>Click to edit Master title style</a:t>
            </a:r>
            <a:endParaRPr lang="de-DE"/>
          </a:p>
        </p:txBody>
      </p:sp>
      <p:sp>
        <p:nvSpPr>
          <p:cNvPr id="3" name="Text Placeholder 2"/>
          <p:cNvSpPr>
            <a:spLocks noGrp="1"/>
          </p:cNvSpPr>
          <p:nvPr>
            <p:ph type="body" idx="1"/>
          </p:nvPr>
        </p:nvSpPr>
        <p:spPr>
          <a:xfrm>
            <a:off x="493813" y="1318079"/>
            <a:ext cx="3032886" cy="645970"/>
          </a:xfrm>
        </p:spPr>
        <p:txBody>
          <a:bodyPr anchor="b"/>
          <a:lstStyle>
            <a:lvl1pPr marL="0" indent="0">
              <a:buNone/>
              <a:defRPr sz="1600" b="1"/>
            </a:lvl1pPr>
            <a:lvl2pPr marL="301066" indent="0">
              <a:buNone/>
              <a:defRPr sz="1300" b="1"/>
            </a:lvl2pPr>
            <a:lvl3pPr marL="602132" indent="0">
              <a:buNone/>
              <a:defRPr sz="1200" b="1"/>
            </a:lvl3pPr>
            <a:lvl4pPr marL="903199" indent="0">
              <a:buNone/>
              <a:defRPr sz="1100" b="1"/>
            </a:lvl4pPr>
            <a:lvl5pPr marL="1204265" indent="0">
              <a:buNone/>
              <a:defRPr sz="1100" b="1"/>
            </a:lvl5pPr>
            <a:lvl6pPr marL="1505331" indent="0">
              <a:buNone/>
              <a:defRPr sz="1100" b="1"/>
            </a:lvl6pPr>
            <a:lvl7pPr marL="1806397" indent="0">
              <a:buNone/>
              <a:defRPr sz="1100" b="1"/>
            </a:lvl7pPr>
            <a:lvl8pPr marL="2107463" indent="0">
              <a:buNone/>
              <a:defRPr sz="1100" b="1"/>
            </a:lvl8pPr>
            <a:lvl9pPr marL="2408530" indent="0">
              <a:buNone/>
              <a:defRPr sz="1100" b="1"/>
            </a:lvl9pPr>
          </a:lstStyle>
          <a:p>
            <a:pPr lvl="0"/>
            <a:r>
              <a:rPr lang="en-US" smtClean="0"/>
              <a:t>Click to edit Master text styles</a:t>
            </a:r>
          </a:p>
        </p:txBody>
      </p:sp>
      <p:sp>
        <p:nvSpPr>
          <p:cNvPr id="4" name="Content Placeholder 3"/>
          <p:cNvSpPr>
            <a:spLocks noGrp="1"/>
          </p:cNvSpPr>
          <p:nvPr>
            <p:ph sz="half" idx="2"/>
          </p:nvPr>
        </p:nvSpPr>
        <p:spPr>
          <a:xfrm>
            <a:off x="493813" y="1964048"/>
            <a:ext cx="3032886" cy="28888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Text Placeholder 4"/>
          <p:cNvSpPr>
            <a:spLocks noGrp="1"/>
          </p:cNvSpPr>
          <p:nvPr>
            <p:ph type="body" sz="quarter" idx="3"/>
          </p:nvPr>
        </p:nvSpPr>
        <p:spPr>
          <a:xfrm>
            <a:off x="3629382" y="1318079"/>
            <a:ext cx="3047823" cy="645970"/>
          </a:xfrm>
        </p:spPr>
        <p:txBody>
          <a:bodyPr anchor="b"/>
          <a:lstStyle>
            <a:lvl1pPr marL="0" indent="0">
              <a:buNone/>
              <a:defRPr sz="1600" b="1"/>
            </a:lvl1pPr>
            <a:lvl2pPr marL="301066" indent="0">
              <a:buNone/>
              <a:defRPr sz="1300" b="1"/>
            </a:lvl2pPr>
            <a:lvl3pPr marL="602132" indent="0">
              <a:buNone/>
              <a:defRPr sz="1200" b="1"/>
            </a:lvl3pPr>
            <a:lvl4pPr marL="903199" indent="0">
              <a:buNone/>
              <a:defRPr sz="1100" b="1"/>
            </a:lvl4pPr>
            <a:lvl5pPr marL="1204265" indent="0">
              <a:buNone/>
              <a:defRPr sz="1100" b="1"/>
            </a:lvl5pPr>
            <a:lvl6pPr marL="1505331" indent="0">
              <a:buNone/>
              <a:defRPr sz="1100" b="1"/>
            </a:lvl6pPr>
            <a:lvl7pPr marL="1806397" indent="0">
              <a:buNone/>
              <a:defRPr sz="1100" b="1"/>
            </a:lvl7pPr>
            <a:lvl8pPr marL="2107463" indent="0">
              <a:buNone/>
              <a:defRPr sz="1100" b="1"/>
            </a:lvl8pPr>
            <a:lvl9pPr marL="2408530" indent="0">
              <a:buNone/>
              <a:defRPr sz="1100" b="1"/>
            </a:lvl9pPr>
          </a:lstStyle>
          <a:p>
            <a:pPr lvl="0"/>
            <a:r>
              <a:rPr lang="en-US" smtClean="0"/>
              <a:t>Click to edit Master text styles</a:t>
            </a:r>
          </a:p>
        </p:txBody>
      </p:sp>
      <p:sp>
        <p:nvSpPr>
          <p:cNvPr id="6" name="Content Placeholder 5"/>
          <p:cNvSpPr>
            <a:spLocks noGrp="1"/>
          </p:cNvSpPr>
          <p:nvPr>
            <p:ph sz="quarter" idx="4"/>
          </p:nvPr>
        </p:nvSpPr>
        <p:spPr>
          <a:xfrm>
            <a:off x="3629382" y="1964048"/>
            <a:ext cx="3047823" cy="28888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7" name="Date Placeholder 6"/>
          <p:cNvSpPr>
            <a:spLocks noGrp="1"/>
          </p:cNvSpPr>
          <p:nvPr>
            <p:ph type="dt" sz="half" idx="10"/>
          </p:nvPr>
        </p:nvSpPr>
        <p:spPr/>
        <p:txBody>
          <a:bodyPr/>
          <a:lstStyle/>
          <a:p>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13391817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Date Placeholder 2"/>
          <p:cNvSpPr>
            <a:spLocks noGrp="1"/>
          </p:cNvSpPr>
          <p:nvPr>
            <p:ph type="dt" sz="half" idx="10"/>
          </p:nvPr>
        </p:nvSpPr>
        <p:spPr/>
        <p:txBody>
          <a:bodyPr/>
          <a:lstStyle/>
          <a:p>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29778213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32223474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813" y="358458"/>
            <a:ext cx="2312237" cy="1254601"/>
          </a:xfrm>
        </p:spPr>
        <p:txBody>
          <a:bodyPr anchor="b"/>
          <a:lstStyle>
            <a:lvl1pPr>
              <a:defRPr sz="2100"/>
            </a:lvl1pPr>
          </a:lstStyle>
          <a:p>
            <a:r>
              <a:rPr lang="en-US" smtClean="0"/>
              <a:t>Click to edit Master title style</a:t>
            </a:r>
            <a:endParaRPr lang="de-DE"/>
          </a:p>
        </p:txBody>
      </p:sp>
      <p:sp>
        <p:nvSpPr>
          <p:cNvPr id="3" name="Content Placeholder 2"/>
          <p:cNvSpPr>
            <a:spLocks noGrp="1"/>
          </p:cNvSpPr>
          <p:nvPr>
            <p:ph idx="1"/>
          </p:nvPr>
        </p:nvSpPr>
        <p:spPr>
          <a:xfrm>
            <a:off x="3047823" y="774169"/>
            <a:ext cx="3629382" cy="3821058"/>
          </a:xfrm>
        </p:spPr>
        <p:txBody>
          <a:bodyPr/>
          <a:lstStyle>
            <a:lvl1pPr>
              <a:defRPr sz="2100"/>
            </a:lvl1pPr>
            <a:lvl2pPr>
              <a:defRPr sz="1800"/>
            </a:lvl2pPr>
            <a:lvl3pPr>
              <a:defRPr sz="16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Text Placeholder 3"/>
          <p:cNvSpPr>
            <a:spLocks noGrp="1"/>
          </p:cNvSpPr>
          <p:nvPr>
            <p:ph type="body" sz="half" idx="2"/>
          </p:nvPr>
        </p:nvSpPr>
        <p:spPr>
          <a:xfrm>
            <a:off x="493813" y="1613059"/>
            <a:ext cx="2312237" cy="2988391"/>
          </a:xfrm>
        </p:spPr>
        <p:txBody>
          <a:bodyPr/>
          <a:lstStyle>
            <a:lvl1pPr marL="0" indent="0">
              <a:buNone/>
              <a:defRPr sz="1100"/>
            </a:lvl1pPr>
            <a:lvl2pPr marL="301066" indent="0">
              <a:buNone/>
              <a:defRPr sz="900"/>
            </a:lvl2pPr>
            <a:lvl3pPr marL="602132" indent="0">
              <a:buNone/>
              <a:defRPr sz="800"/>
            </a:lvl3pPr>
            <a:lvl4pPr marL="903199" indent="0">
              <a:buNone/>
              <a:defRPr sz="700"/>
            </a:lvl4pPr>
            <a:lvl5pPr marL="1204265" indent="0">
              <a:buNone/>
              <a:defRPr sz="700"/>
            </a:lvl5pPr>
            <a:lvl6pPr marL="1505331" indent="0">
              <a:buNone/>
              <a:defRPr sz="700"/>
            </a:lvl6pPr>
            <a:lvl7pPr marL="1806397" indent="0">
              <a:buNone/>
              <a:defRPr sz="700"/>
            </a:lvl7pPr>
            <a:lvl8pPr marL="2107463" indent="0">
              <a:buNone/>
              <a:defRPr sz="700"/>
            </a:lvl8pPr>
            <a:lvl9pPr marL="2408530" indent="0">
              <a:buNone/>
              <a:defRPr sz="7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06543C4-C60B-4EE2-8A7B-5788F51A4D02}" type="slidenum">
              <a:rPr lang="de-DE" smtClean="0"/>
              <a:t>‹#›</a:t>
            </a:fld>
            <a:endParaRPr lang="de-DE"/>
          </a:p>
        </p:txBody>
      </p:sp>
    </p:spTree>
    <p:extLst>
      <p:ext uri="{BB962C8B-B14F-4D97-AF65-F5344CB8AC3E}">
        <p14:creationId xmlns:p14="http://schemas.microsoft.com/office/powerpoint/2010/main" val="6565200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2879" y="286269"/>
            <a:ext cx="6183392" cy="1039278"/>
          </a:xfrm>
          <a:prstGeom prst="rect">
            <a:avLst/>
          </a:prstGeom>
        </p:spPr>
        <p:txBody>
          <a:bodyPr vert="horz" lIns="60213" tIns="30107" rIns="60213" bIns="30107" rtlCol="0" anchor="ctr">
            <a:normAutofit/>
          </a:bodyPr>
          <a:lstStyle/>
          <a:p>
            <a:r>
              <a:rPr lang="en-US" smtClean="0"/>
              <a:t>Click to edit Master title style</a:t>
            </a:r>
            <a:endParaRPr lang="de-DE"/>
          </a:p>
        </p:txBody>
      </p:sp>
      <p:sp>
        <p:nvSpPr>
          <p:cNvPr id="3" name="Text Placeholder 2"/>
          <p:cNvSpPr>
            <a:spLocks noGrp="1"/>
          </p:cNvSpPr>
          <p:nvPr>
            <p:ph type="body" idx="1"/>
          </p:nvPr>
        </p:nvSpPr>
        <p:spPr>
          <a:xfrm>
            <a:off x="492879" y="1431341"/>
            <a:ext cx="6183392" cy="3411570"/>
          </a:xfrm>
          <a:prstGeom prst="rect">
            <a:avLst/>
          </a:prstGeom>
        </p:spPr>
        <p:txBody>
          <a:bodyPr vert="horz" lIns="60213" tIns="30107" rIns="60213" bIns="30107"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de-DE" dirty="0"/>
          </a:p>
        </p:txBody>
      </p:sp>
      <p:sp>
        <p:nvSpPr>
          <p:cNvPr id="4" name="Date Placeholder 3"/>
          <p:cNvSpPr>
            <a:spLocks noGrp="1"/>
          </p:cNvSpPr>
          <p:nvPr>
            <p:ph type="dt" sz="half" idx="2"/>
          </p:nvPr>
        </p:nvSpPr>
        <p:spPr>
          <a:xfrm>
            <a:off x="492879" y="4983556"/>
            <a:ext cx="1613059" cy="286268"/>
          </a:xfrm>
          <a:prstGeom prst="rect">
            <a:avLst/>
          </a:prstGeom>
        </p:spPr>
        <p:txBody>
          <a:bodyPr vert="horz" lIns="60213" tIns="30107" rIns="60213" bIns="30107" rtlCol="0" anchor="ctr"/>
          <a:lstStyle>
            <a:lvl1pPr algn="l">
              <a:defRPr sz="800">
                <a:solidFill>
                  <a:schemeClr val="tx1">
                    <a:tint val="75000"/>
                  </a:schemeClr>
                </a:solidFill>
              </a:defRPr>
            </a:lvl1pPr>
          </a:lstStyle>
          <a:p>
            <a:endParaRPr lang="de-DE"/>
          </a:p>
        </p:txBody>
      </p:sp>
      <p:sp>
        <p:nvSpPr>
          <p:cNvPr id="5" name="Footer Placeholder 4"/>
          <p:cNvSpPr>
            <a:spLocks noGrp="1"/>
          </p:cNvSpPr>
          <p:nvPr>
            <p:ph type="ftr" sz="quarter" idx="3"/>
          </p:nvPr>
        </p:nvSpPr>
        <p:spPr>
          <a:xfrm>
            <a:off x="2374781" y="4983556"/>
            <a:ext cx="2419588" cy="286268"/>
          </a:xfrm>
          <a:prstGeom prst="rect">
            <a:avLst/>
          </a:prstGeom>
        </p:spPr>
        <p:txBody>
          <a:bodyPr vert="horz" lIns="60213" tIns="30107" rIns="60213" bIns="30107" rtlCol="0" anchor="ctr"/>
          <a:lstStyle>
            <a:lvl1pPr algn="ctr">
              <a:defRPr sz="800">
                <a:solidFill>
                  <a:schemeClr val="tx1">
                    <a:tint val="75000"/>
                  </a:schemeClr>
                </a:solidFill>
              </a:defRPr>
            </a:lvl1pPr>
          </a:lstStyle>
          <a:p>
            <a:endParaRPr lang="de-DE" dirty="0" smtClean="0"/>
          </a:p>
        </p:txBody>
      </p:sp>
      <p:sp>
        <p:nvSpPr>
          <p:cNvPr id="6" name="Slide Number Placeholder 5"/>
          <p:cNvSpPr>
            <a:spLocks noGrp="1"/>
          </p:cNvSpPr>
          <p:nvPr>
            <p:ph type="sldNum" sz="quarter" idx="4"/>
          </p:nvPr>
        </p:nvSpPr>
        <p:spPr>
          <a:xfrm>
            <a:off x="5063212" y="4983556"/>
            <a:ext cx="1613059" cy="286268"/>
          </a:xfrm>
          <a:prstGeom prst="rect">
            <a:avLst/>
          </a:prstGeom>
        </p:spPr>
        <p:txBody>
          <a:bodyPr vert="horz" lIns="60213" tIns="30107" rIns="60213" bIns="30107" rtlCol="0" anchor="ctr"/>
          <a:lstStyle>
            <a:lvl1pPr algn="r">
              <a:defRPr sz="800">
                <a:solidFill>
                  <a:schemeClr val="tx1">
                    <a:tint val="75000"/>
                  </a:schemeClr>
                </a:solidFill>
              </a:defRPr>
            </a:lvl1pPr>
          </a:lstStyle>
          <a:p>
            <a:fld id="{F06543C4-C60B-4EE2-8A7B-5788F51A4D02}" type="slidenum">
              <a:rPr lang="de-DE" smtClean="0"/>
              <a:t>‹#›</a:t>
            </a:fld>
            <a:endParaRPr lang="de-DE"/>
          </a:p>
        </p:txBody>
      </p:sp>
    </p:spTree>
    <p:extLst>
      <p:ext uri="{BB962C8B-B14F-4D97-AF65-F5344CB8AC3E}">
        <p14:creationId xmlns:p14="http://schemas.microsoft.com/office/powerpoint/2010/main" val="1875352442"/>
      </p:ext>
    </p:extLst>
  </p:cSld>
  <p:clrMap bg1="lt1" tx1="dk1" bg2="lt2" tx2="dk2" accent1="accent1" accent2="accent2" accent3="accent3" accent4="accent4" accent5="accent5" accent6="accent6" hlink="hlink" folHlink="folHlink"/>
  <p:sldLayoutIdLst>
    <p:sldLayoutId id="2147483649" r:id="rId1"/>
    <p:sldLayoutId id="2147483696"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hf sldNum="0" hdr="0" ftr="0" dt="0"/>
  <p:txStyles>
    <p:titleStyle>
      <a:lvl1pPr algn="l" defTabSz="602132" rtl="0" eaLnBrk="1" latinLnBrk="0" hangingPunct="1">
        <a:lnSpc>
          <a:spcPct val="90000"/>
        </a:lnSpc>
        <a:spcBef>
          <a:spcPct val="0"/>
        </a:spcBef>
        <a:buNone/>
        <a:defRPr sz="2900" kern="1200">
          <a:solidFill>
            <a:schemeClr val="tx1"/>
          </a:solidFill>
          <a:latin typeface="+mj-lt"/>
          <a:ea typeface="+mj-ea"/>
          <a:cs typeface="+mj-cs"/>
        </a:defRPr>
      </a:lvl1pPr>
    </p:titleStyle>
    <p:bodyStyle>
      <a:lvl1pPr marL="150533" indent="-150533" algn="l" defTabSz="602132" rtl="0" eaLnBrk="1" latinLnBrk="0" hangingPunct="1">
        <a:lnSpc>
          <a:spcPct val="90000"/>
        </a:lnSpc>
        <a:spcBef>
          <a:spcPts val="659"/>
        </a:spcBef>
        <a:buFont typeface="Arial" panose="020B0604020202020204" pitchFamily="34" charset="0"/>
        <a:buChar char="•"/>
        <a:defRPr sz="1800" kern="1200">
          <a:solidFill>
            <a:schemeClr val="tx1"/>
          </a:solidFill>
          <a:latin typeface="+mn-lt"/>
          <a:ea typeface="+mn-ea"/>
          <a:cs typeface="+mn-cs"/>
        </a:defRPr>
      </a:lvl1pPr>
      <a:lvl2pPr marL="451599" indent="-150533" algn="l" defTabSz="602132" rtl="0" eaLnBrk="1" latinLnBrk="0" hangingPunct="1">
        <a:lnSpc>
          <a:spcPct val="90000"/>
        </a:lnSpc>
        <a:spcBef>
          <a:spcPts val="329"/>
        </a:spcBef>
        <a:buFont typeface="Arial" panose="020B0604020202020204" pitchFamily="34" charset="0"/>
        <a:buChar char="•"/>
        <a:defRPr sz="1600" kern="1200">
          <a:solidFill>
            <a:schemeClr val="tx1"/>
          </a:solidFill>
          <a:latin typeface="+mn-lt"/>
          <a:ea typeface="+mn-ea"/>
          <a:cs typeface="+mn-cs"/>
        </a:defRPr>
      </a:lvl2pPr>
      <a:lvl3pPr marL="752666" indent="-150533" algn="l" defTabSz="602132" rtl="0" eaLnBrk="1" latinLnBrk="0" hangingPunct="1">
        <a:lnSpc>
          <a:spcPct val="90000"/>
        </a:lnSpc>
        <a:spcBef>
          <a:spcPts val="329"/>
        </a:spcBef>
        <a:buFont typeface="Arial" panose="020B0604020202020204" pitchFamily="34" charset="0"/>
        <a:buChar char="•"/>
        <a:defRPr sz="1300" kern="1200">
          <a:solidFill>
            <a:schemeClr val="tx1"/>
          </a:solidFill>
          <a:latin typeface="+mn-lt"/>
          <a:ea typeface="+mn-ea"/>
          <a:cs typeface="+mn-cs"/>
        </a:defRPr>
      </a:lvl3pPr>
      <a:lvl4pPr marL="1053732" indent="-150533" algn="l" defTabSz="602132" rtl="0" eaLnBrk="1" latinLnBrk="0" hangingPunct="1">
        <a:lnSpc>
          <a:spcPct val="90000"/>
        </a:lnSpc>
        <a:spcBef>
          <a:spcPts val="329"/>
        </a:spcBef>
        <a:buFont typeface="Arial" panose="020B0604020202020204" pitchFamily="34" charset="0"/>
        <a:buChar char="•"/>
        <a:defRPr sz="1200" kern="1200">
          <a:solidFill>
            <a:schemeClr val="tx1"/>
          </a:solidFill>
          <a:latin typeface="+mn-lt"/>
          <a:ea typeface="+mn-ea"/>
          <a:cs typeface="+mn-cs"/>
        </a:defRPr>
      </a:lvl4pPr>
      <a:lvl5pPr marL="1354798" indent="-150533" algn="l" defTabSz="602132" rtl="0" eaLnBrk="1" latinLnBrk="0" hangingPunct="1">
        <a:lnSpc>
          <a:spcPct val="90000"/>
        </a:lnSpc>
        <a:spcBef>
          <a:spcPts val="329"/>
        </a:spcBef>
        <a:buFont typeface="Arial" panose="020B0604020202020204" pitchFamily="34" charset="0"/>
        <a:buChar char="•"/>
        <a:defRPr sz="1200" kern="1200">
          <a:solidFill>
            <a:schemeClr val="tx1"/>
          </a:solidFill>
          <a:latin typeface="+mn-lt"/>
          <a:ea typeface="+mn-ea"/>
          <a:cs typeface="+mn-cs"/>
        </a:defRPr>
      </a:lvl5pPr>
      <a:lvl6pPr marL="1655864" indent="-150533" algn="l" defTabSz="602132" rtl="0" eaLnBrk="1" latinLnBrk="0" hangingPunct="1">
        <a:lnSpc>
          <a:spcPct val="90000"/>
        </a:lnSpc>
        <a:spcBef>
          <a:spcPts val="329"/>
        </a:spcBef>
        <a:buFont typeface="Arial" panose="020B0604020202020204" pitchFamily="34" charset="0"/>
        <a:buChar char="•"/>
        <a:defRPr sz="1200" kern="1200">
          <a:solidFill>
            <a:schemeClr val="tx1"/>
          </a:solidFill>
          <a:latin typeface="+mn-lt"/>
          <a:ea typeface="+mn-ea"/>
          <a:cs typeface="+mn-cs"/>
        </a:defRPr>
      </a:lvl6pPr>
      <a:lvl7pPr marL="1956930" indent="-150533" algn="l" defTabSz="602132" rtl="0" eaLnBrk="1" latinLnBrk="0" hangingPunct="1">
        <a:lnSpc>
          <a:spcPct val="90000"/>
        </a:lnSpc>
        <a:spcBef>
          <a:spcPts val="329"/>
        </a:spcBef>
        <a:buFont typeface="Arial" panose="020B0604020202020204" pitchFamily="34" charset="0"/>
        <a:buChar char="•"/>
        <a:defRPr sz="1200" kern="1200">
          <a:solidFill>
            <a:schemeClr val="tx1"/>
          </a:solidFill>
          <a:latin typeface="+mn-lt"/>
          <a:ea typeface="+mn-ea"/>
          <a:cs typeface="+mn-cs"/>
        </a:defRPr>
      </a:lvl7pPr>
      <a:lvl8pPr marL="2257997" indent="-150533" algn="l" defTabSz="602132" rtl="0" eaLnBrk="1" latinLnBrk="0" hangingPunct="1">
        <a:lnSpc>
          <a:spcPct val="90000"/>
        </a:lnSpc>
        <a:spcBef>
          <a:spcPts val="329"/>
        </a:spcBef>
        <a:buFont typeface="Arial" panose="020B0604020202020204" pitchFamily="34" charset="0"/>
        <a:buChar char="•"/>
        <a:defRPr sz="1200" kern="1200">
          <a:solidFill>
            <a:schemeClr val="tx1"/>
          </a:solidFill>
          <a:latin typeface="+mn-lt"/>
          <a:ea typeface="+mn-ea"/>
          <a:cs typeface="+mn-cs"/>
        </a:defRPr>
      </a:lvl8pPr>
      <a:lvl9pPr marL="2559063" indent="-150533" algn="l" defTabSz="602132" rtl="0" eaLnBrk="1" latinLnBrk="0" hangingPunct="1">
        <a:lnSpc>
          <a:spcPct val="90000"/>
        </a:lnSpc>
        <a:spcBef>
          <a:spcPts val="329"/>
        </a:spcBef>
        <a:buFont typeface="Arial" panose="020B0604020202020204" pitchFamily="34" charset="0"/>
        <a:buChar char="•"/>
        <a:defRPr sz="1200" kern="1200">
          <a:solidFill>
            <a:schemeClr val="tx1"/>
          </a:solidFill>
          <a:latin typeface="+mn-lt"/>
          <a:ea typeface="+mn-ea"/>
          <a:cs typeface="+mn-cs"/>
        </a:defRPr>
      </a:lvl9pPr>
    </p:bodyStyle>
    <p:otherStyle>
      <a:defPPr>
        <a:defRPr lang="de-DE"/>
      </a:defPPr>
      <a:lvl1pPr marL="0" algn="l" defTabSz="602132" rtl="0" eaLnBrk="1" latinLnBrk="0" hangingPunct="1">
        <a:defRPr sz="1200" kern="1200">
          <a:solidFill>
            <a:schemeClr val="tx1"/>
          </a:solidFill>
          <a:latin typeface="+mn-lt"/>
          <a:ea typeface="+mn-ea"/>
          <a:cs typeface="+mn-cs"/>
        </a:defRPr>
      </a:lvl1pPr>
      <a:lvl2pPr marL="301066" algn="l" defTabSz="602132" rtl="0" eaLnBrk="1" latinLnBrk="0" hangingPunct="1">
        <a:defRPr sz="1200" kern="1200">
          <a:solidFill>
            <a:schemeClr val="tx1"/>
          </a:solidFill>
          <a:latin typeface="+mn-lt"/>
          <a:ea typeface="+mn-ea"/>
          <a:cs typeface="+mn-cs"/>
        </a:defRPr>
      </a:lvl2pPr>
      <a:lvl3pPr marL="602132" algn="l" defTabSz="602132" rtl="0" eaLnBrk="1" latinLnBrk="0" hangingPunct="1">
        <a:defRPr sz="1200" kern="1200">
          <a:solidFill>
            <a:schemeClr val="tx1"/>
          </a:solidFill>
          <a:latin typeface="+mn-lt"/>
          <a:ea typeface="+mn-ea"/>
          <a:cs typeface="+mn-cs"/>
        </a:defRPr>
      </a:lvl3pPr>
      <a:lvl4pPr marL="903199" algn="l" defTabSz="602132" rtl="0" eaLnBrk="1" latinLnBrk="0" hangingPunct="1">
        <a:defRPr sz="1200" kern="1200">
          <a:solidFill>
            <a:schemeClr val="tx1"/>
          </a:solidFill>
          <a:latin typeface="+mn-lt"/>
          <a:ea typeface="+mn-ea"/>
          <a:cs typeface="+mn-cs"/>
        </a:defRPr>
      </a:lvl4pPr>
      <a:lvl5pPr marL="1204265" algn="l" defTabSz="602132" rtl="0" eaLnBrk="1" latinLnBrk="0" hangingPunct="1">
        <a:defRPr sz="1200" kern="1200">
          <a:solidFill>
            <a:schemeClr val="tx1"/>
          </a:solidFill>
          <a:latin typeface="+mn-lt"/>
          <a:ea typeface="+mn-ea"/>
          <a:cs typeface="+mn-cs"/>
        </a:defRPr>
      </a:lvl5pPr>
      <a:lvl6pPr marL="1505331" algn="l" defTabSz="602132" rtl="0" eaLnBrk="1" latinLnBrk="0" hangingPunct="1">
        <a:defRPr sz="1200" kern="1200">
          <a:solidFill>
            <a:schemeClr val="tx1"/>
          </a:solidFill>
          <a:latin typeface="+mn-lt"/>
          <a:ea typeface="+mn-ea"/>
          <a:cs typeface="+mn-cs"/>
        </a:defRPr>
      </a:lvl6pPr>
      <a:lvl7pPr marL="1806397" algn="l" defTabSz="602132" rtl="0" eaLnBrk="1" latinLnBrk="0" hangingPunct="1">
        <a:defRPr sz="1200" kern="1200">
          <a:solidFill>
            <a:schemeClr val="tx1"/>
          </a:solidFill>
          <a:latin typeface="+mn-lt"/>
          <a:ea typeface="+mn-ea"/>
          <a:cs typeface="+mn-cs"/>
        </a:defRPr>
      </a:lvl7pPr>
      <a:lvl8pPr marL="2107463" algn="l" defTabSz="602132" rtl="0" eaLnBrk="1" latinLnBrk="0" hangingPunct="1">
        <a:defRPr sz="1200" kern="1200">
          <a:solidFill>
            <a:schemeClr val="tx1"/>
          </a:solidFill>
          <a:latin typeface="+mn-lt"/>
          <a:ea typeface="+mn-ea"/>
          <a:cs typeface="+mn-cs"/>
        </a:defRPr>
      </a:lvl8pPr>
      <a:lvl9pPr marL="2408530" algn="l" defTabSz="602132"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2125" y="285750"/>
            <a:ext cx="6184900" cy="1039813"/>
          </a:xfrm>
          <a:prstGeom prst="rect">
            <a:avLst/>
          </a:prstGeom>
        </p:spPr>
        <p:txBody>
          <a:bodyPr vert="horz" lIns="91440" tIns="45720" rIns="91440" bIns="45720" rtlCol="0" anchor="ctr">
            <a:normAutofit/>
          </a:bodyPr>
          <a:lstStyle/>
          <a:p>
            <a:r>
              <a:rPr lang="en-US" smtClean="0"/>
              <a:t>Click to edit Master title style</a:t>
            </a:r>
            <a:endParaRPr lang="de-DE"/>
          </a:p>
        </p:txBody>
      </p:sp>
      <p:sp>
        <p:nvSpPr>
          <p:cNvPr id="3" name="Text Placeholder 2"/>
          <p:cNvSpPr>
            <a:spLocks noGrp="1"/>
          </p:cNvSpPr>
          <p:nvPr>
            <p:ph type="body" idx="1"/>
          </p:nvPr>
        </p:nvSpPr>
        <p:spPr>
          <a:xfrm>
            <a:off x="492125" y="1431925"/>
            <a:ext cx="6184900" cy="34115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2"/>
          </p:nvPr>
        </p:nvSpPr>
        <p:spPr>
          <a:xfrm>
            <a:off x="492125" y="4983163"/>
            <a:ext cx="1614488" cy="287337"/>
          </a:xfrm>
          <a:prstGeom prst="rect">
            <a:avLst/>
          </a:prstGeom>
        </p:spPr>
        <p:txBody>
          <a:bodyPr vert="horz" lIns="91440" tIns="45720" rIns="91440" bIns="45720" rtlCol="0" anchor="ctr"/>
          <a:lstStyle>
            <a:lvl1pPr algn="l">
              <a:defRPr sz="1200">
                <a:solidFill>
                  <a:schemeClr val="tx1">
                    <a:tint val="75000"/>
                  </a:schemeClr>
                </a:solidFill>
              </a:defRPr>
            </a:lvl1pPr>
          </a:lstStyle>
          <a:p>
            <a:fld id="{EDB84B1B-E8BE-4B04-A6A5-84D00C495977}" type="datetimeFigureOut">
              <a:rPr lang="de-DE" smtClean="0"/>
              <a:t>10.12.2019</a:t>
            </a:fld>
            <a:endParaRPr lang="de-DE"/>
          </a:p>
        </p:txBody>
      </p:sp>
      <p:sp>
        <p:nvSpPr>
          <p:cNvPr id="5" name="Footer Placeholder 4"/>
          <p:cNvSpPr>
            <a:spLocks noGrp="1"/>
          </p:cNvSpPr>
          <p:nvPr>
            <p:ph type="ftr" sz="quarter" idx="3"/>
          </p:nvPr>
        </p:nvSpPr>
        <p:spPr>
          <a:xfrm>
            <a:off x="2374900" y="4983163"/>
            <a:ext cx="2419350" cy="2873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5062538" y="4983163"/>
            <a:ext cx="1614487" cy="287337"/>
          </a:xfrm>
          <a:prstGeom prst="rect">
            <a:avLst/>
          </a:prstGeom>
        </p:spPr>
        <p:txBody>
          <a:bodyPr vert="horz" lIns="91440" tIns="45720" rIns="91440" bIns="45720" rtlCol="0" anchor="ctr"/>
          <a:lstStyle>
            <a:lvl1pPr algn="r">
              <a:defRPr sz="1200">
                <a:solidFill>
                  <a:schemeClr val="tx1">
                    <a:tint val="75000"/>
                  </a:schemeClr>
                </a:solidFill>
              </a:defRPr>
            </a:lvl1pPr>
          </a:lstStyle>
          <a:p>
            <a:fld id="{D97034C9-4ACB-4E02-855F-5CCB52A95CD9}" type="slidenum">
              <a:rPr lang="de-DE" smtClean="0"/>
              <a:t>‹#›</a:t>
            </a:fld>
            <a:endParaRPr lang="de-DE"/>
          </a:p>
        </p:txBody>
      </p:sp>
    </p:spTree>
    <p:extLst>
      <p:ext uri="{BB962C8B-B14F-4D97-AF65-F5344CB8AC3E}">
        <p14:creationId xmlns:p14="http://schemas.microsoft.com/office/powerpoint/2010/main" val="292569257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2125" y="285750"/>
            <a:ext cx="6184900" cy="1039813"/>
          </a:xfrm>
          <a:prstGeom prst="rect">
            <a:avLst/>
          </a:prstGeom>
        </p:spPr>
        <p:txBody>
          <a:bodyPr vert="horz" lIns="91440" tIns="45720" rIns="91440" bIns="45720" rtlCol="0" anchor="ctr">
            <a:normAutofit/>
          </a:bodyPr>
          <a:lstStyle/>
          <a:p>
            <a:r>
              <a:rPr lang="en-US" smtClean="0"/>
              <a:t>Click to edit Master title style</a:t>
            </a:r>
            <a:endParaRPr lang="de-DE"/>
          </a:p>
        </p:txBody>
      </p:sp>
      <p:sp>
        <p:nvSpPr>
          <p:cNvPr id="3" name="Text Placeholder 2"/>
          <p:cNvSpPr>
            <a:spLocks noGrp="1"/>
          </p:cNvSpPr>
          <p:nvPr>
            <p:ph type="body" idx="1"/>
          </p:nvPr>
        </p:nvSpPr>
        <p:spPr>
          <a:xfrm>
            <a:off x="492125" y="1431925"/>
            <a:ext cx="6184900" cy="34115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2"/>
          </p:nvPr>
        </p:nvSpPr>
        <p:spPr>
          <a:xfrm>
            <a:off x="492125" y="4983163"/>
            <a:ext cx="1614488" cy="287337"/>
          </a:xfrm>
          <a:prstGeom prst="rect">
            <a:avLst/>
          </a:prstGeom>
        </p:spPr>
        <p:txBody>
          <a:bodyPr vert="horz" lIns="91440" tIns="45720" rIns="91440" bIns="45720" rtlCol="0" anchor="ctr"/>
          <a:lstStyle>
            <a:lvl1pPr algn="l">
              <a:defRPr sz="1200">
                <a:solidFill>
                  <a:schemeClr val="tx1">
                    <a:tint val="75000"/>
                  </a:schemeClr>
                </a:solidFill>
              </a:defRPr>
            </a:lvl1pPr>
          </a:lstStyle>
          <a:p>
            <a:fld id="{332B2C39-8E1B-4EED-BC00-F7C5838CE537}" type="datetimeFigureOut">
              <a:rPr lang="de-DE" smtClean="0"/>
              <a:t>10.12.2019</a:t>
            </a:fld>
            <a:endParaRPr lang="de-DE"/>
          </a:p>
        </p:txBody>
      </p:sp>
      <p:sp>
        <p:nvSpPr>
          <p:cNvPr id="5" name="Footer Placeholder 4"/>
          <p:cNvSpPr>
            <a:spLocks noGrp="1"/>
          </p:cNvSpPr>
          <p:nvPr>
            <p:ph type="ftr" sz="quarter" idx="3"/>
          </p:nvPr>
        </p:nvSpPr>
        <p:spPr>
          <a:xfrm>
            <a:off x="2374900" y="4983163"/>
            <a:ext cx="2419350" cy="2873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5062538" y="4983163"/>
            <a:ext cx="1614487" cy="287337"/>
          </a:xfrm>
          <a:prstGeom prst="rect">
            <a:avLst/>
          </a:prstGeom>
        </p:spPr>
        <p:txBody>
          <a:bodyPr vert="horz" lIns="91440" tIns="45720" rIns="91440" bIns="45720" rtlCol="0" anchor="ctr"/>
          <a:lstStyle>
            <a:lvl1pPr algn="r">
              <a:defRPr sz="1200">
                <a:solidFill>
                  <a:schemeClr val="tx1">
                    <a:tint val="75000"/>
                  </a:schemeClr>
                </a:solidFill>
              </a:defRPr>
            </a:lvl1pPr>
          </a:lstStyle>
          <a:p>
            <a:fld id="{99CDB035-ABD3-47E6-AAAE-933D699D3E18}" type="slidenum">
              <a:rPr lang="de-DE" smtClean="0"/>
              <a:t>‹#›</a:t>
            </a:fld>
            <a:endParaRPr lang="de-DE"/>
          </a:p>
        </p:txBody>
      </p:sp>
    </p:spTree>
    <p:extLst>
      <p:ext uri="{BB962C8B-B14F-4D97-AF65-F5344CB8AC3E}">
        <p14:creationId xmlns:p14="http://schemas.microsoft.com/office/powerpoint/2010/main" val="26281249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358775" y="215900"/>
            <a:ext cx="6451600" cy="89535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358775" y="1254125"/>
            <a:ext cx="6451600" cy="3549650"/>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358775" y="4983163"/>
            <a:ext cx="1673225" cy="287337"/>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de-DE"/>
          </a:p>
        </p:txBody>
      </p:sp>
      <p:sp>
        <p:nvSpPr>
          <p:cNvPr id="5" name="Fußzeilenplatzhalter 4"/>
          <p:cNvSpPr>
            <a:spLocks noGrp="1"/>
          </p:cNvSpPr>
          <p:nvPr>
            <p:ph type="ftr" sz="quarter" idx="3"/>
          </p:nvPr>
        </p:nvSpPr>
        <p:spPr>
          <a:xfrm>
            <a:off x="2449513" y="4983163"/>
            <a:ext cx="2270125" cy="2873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5137150" y="4983163"/>
            <a:ext cx="1673225" cy="287337"/>
          </a:xfrm>
          <a:prstGeom prst="rect">
            <a:avLst/>
          </a:prstGeom>
        </p:spPr>
        <p:txBody>
          <a:bodyPr vert="horz" lIns="91440" tIns="45720" rIns="91440" bIns="45720" rtlCol="0" anchor="ctr"/>
          <a:lstStyle>
            <a:lvl1pPr algn="r">
              <a:defRPr sz="1200">
                <a:solidFill>
                  <a:schemeClr val="tx1">
                    <a:tint val="75000"/>
                  </a:schemeClr>
                </a:solidFill>
              </a:defRPr>
            </a:lvl1pPr>
          </a:lstStyle>
          <a:p>
            <a:fld id="{E825F4E2-F9B7-43DE-9131-0AF4721EAA16}" type="slidenum">
              <a:rPr lang="de-DE" smtClean="0"/>
              <a:t>‹#›</a:t>
            </a:fld>
            <a:endParaRPr lang="de-DE"/>
          </a:p>
        </p:txBody>
      </p:sp>
    </p:spTree>
    <p:extLst>
      <p:ext uri="{BB962C8B-B14F-4D97-AF65-F5344CB8AC3E}">
        <p14:creationId xmlns:p14="http://schemas.microsoft.com/office/powerpoint/2010/main" val="34373025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418453" y="1413882"/>
            <a:ext cx="360450" cy="245468"/>
          </a:xfrm>
          <a:prstGeom prst="rect">
            <a:avLst/>
          </a:prstGeom>
          <a:noFill/>
        </p:spPr>
        <p:txBody>
          <a:bodyPr wrap="none" lIns="60213" tIns="30107" rIns="60213" bIns="30107" rtlCol="0">
            <a:spAutoFit/>
          </a:bodyPr>
          <a:lstStyle/>
          <a:p>
            <a:r>
              <a:rPr lang="de-DE" b="1" dirty="0" smtClean="0">
                <a:solidFill>
                  <a:schemeClr val="bg1"/>
                </a:solidFill>
              </a:rPr>
              <a:t>P39</a:t>
            </a:r>
            <a:endParaRPr lang="de-DE" b="1" dirty="0">
              <a:solidFill>
                <a:schemeClr val="bg1"/>
              </a:solidFill>
            </a:endParaRPr>
          </a:p>
        </p:txBody>
      </p:sp>
      <p:sp>
        <p:nvSpPr>
          <p:cNvPr id="17" name="TextBox 16"/>
          <p:cNvSpPr txBox="1"/>
          <p:nvPr/>
        </p:nvSpPr>
        <p:spPr>
          <a:xfrm>
            <a:off x="2142389" y="575025"/>
            <a:ext cx="360450" cy="245468"/>
          </a:xfrm>
          <a:prstGeom prst="rect">
            <a:avLst/>
          </a:prstGeom>
          <a:noFill/>
        </p:spPr>
        <p:txBody>
          <a:bodyPr wrap="none" lIns="60213" tIns="30107" rIns="60213" bIns="30107" rtlCol="0">
            <a:spAutoFit/>
          </a:bodyPr>
          <a:lstStyle/>
          <a:p>
            <a:r>
              <a:rPr lang="de-DE" b="1" dirty="0" smtClean="0">
                <a:solidFill>
                  <a:schemeClr val="bg1"/>
                </a:solidFill>
              </a:rPr>
              <a:t>P25</a:t>
            </a:r>
            <a:endParaRPr lang="de-DE" b="1" dirty="0">
              <a:solidFill>
                <a:schemeClr val="bg1"/>
              </a:solidFill>
            </a:endParaRPr>
          </a:p>
        </p:txBody>
      </p:sp>
      <p:sp>
        <p:nvSpPr>
          <p:cNvPr id="26" name="Rectangle 25"/>
          <p:cNvSpPr/>
          <p:nvPr/>
        </p:nvSpPr>
        <p:spPr>
          <a:xfrm>
            <a:off x="475722" y="1803036"/>
            <a:ext cx="2606362" cy="476300"/>
          </a:xfrm>
          <a:prstGeom prst="rect">
            <a:avLst/>
          </a:prstGeom>
        </p:spPr>
        <p:txBody>
          <a:bodyPr wrap="square" lIns="60213" tIns="30107" rIns="60213" bIns="30107">
            <a:spAutoFit/>
          </a:bodyPr>
          <a:lstStyle/>
          <a:p>
            <a:pPr algn="ctr">
              <a:lnSpc>
                <a:spcPct val="150000"/>
              </a:lnSpc>
            </a:pPr>
            <a:r>
              <a:rPr lang="de-DE" sz="1800" b="1" dirty="0" err="1" smtClean="0">
                <a:solidFill>
                  <a:schemeClr val="bg2">
                    <a:lumMod val="10000"/>
                  </a:schemeClr>
                </a:solidFill>
              </a:rPr>
              <a:t>Application</a:t>
            </a:r>
            <a:r>
              <a:rPr lang="de-DE" sz="1800" b="1" dirty="0" smtClean="0">
                <a:solidFill>
                  <a:schemeClr val="bg2">
                    <a:lumMod val="10000"/>
                  </a:schemeClr>
                </a:solidFill>
              </a:rPr>
              <a:t> Guide</a:t>
            </a:r>
            <a:endParaRPr lang="de-DE" sz="1800" b="1" dirty="0">
              <a:solidFill>
                <a:schemeClr val="bg2">
                  <a:lumMod val="10000"/>
                </a:schemeClr>
              </a:solidFill>
            </a:endParaRPr>
          </a:p>
        </p:txBody>
      </p:sp>
      <p:pic>
        <p:nvPicPr>
          <p:cNvPr id="10" name="Bild 1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61163" y="0"/>
            <a:ext cx="2707987" cy="804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25"/>
          <p:cNvSpPr/>
          <p:nvPr/>
        </p:nvSpPr>
        <p:spPr>
          <a:xfrm>
            <a:off x="-194324" y="1032046"/>
            <a:ext cx="3725822" cy="627304"/>
          </a:xfrm>
          <a:prstGeom prst="rect">
            <a:avLst/>
          </a:prstGeom>
        </p:spPr>
        <p:txBody>
          <a:bodyPr wrap="square" lIns="60213" tIns="30107" rIns="60213" bIns="30107">
            <a:spAutoFit/>
          </a:bodyPr>
          <a:lstStyle/>
          <a:p>
            <a:pPr algn="ctr">
              <a:lnSpc>
                <a:spcPct val="150000"/>
              </a:lnSpc>
            </a:pPr>
            <a:r>
              <a:rPr lang="de-DE" sz="2800" b="1" dirty="0" smtClean="0">
                <a:solidFill>
                  <a:schemeClr val="bg2">
                    <a:lumMod val="10000"/>
                  </a:schemeClr>
                </a:solidFill>
              </a:rPr>
              <a:t>Coatron A4</a:t>
            </a:r>
            <a:endParaRPr lang="de-DE" sz="2800" b="1" dirty="0">
              <a:solidFill>
                <a:schemeClr val="bg2">
                  <a:lumMod val="10000"/>
                </a:schemeClr>
              </a:solidFill>
            </a:endParaRPr>
          </a:p>
        </p:txBody>
      </p:sp>
      <p:sp>
        <p:nvSpPr>
          <p:cNvPr id="27" name="Rectangle 11"/>
          <p:cNvSpPr/>
          <p:nvPr/>
        </p:nvSpPr>
        <p:spPr>
          <a:xfrm>
            <a:off x="4682237" y="4305981"/>
            <a:ext cx="1760655" cy="597087"/>
          </a:xfrm>
          <a:prstGeom prst="rect">
            <a:avLst/>
          </a:prstGeom>
        </p:spPr>
        <p:txBody>
          <a:bodyPr wrap="square">
            <a:spAutoFit/>
          </a:bodyPr>
          <a:lstStyle/>
          <a:p>
            <a:pPr>
              <a:lnSpc>
                <a:spcPct val="105000"/>
              </a:lnSpc>
              <a:tabLst>
                <a:tab pos="803275" algn="l"/>
              </a:tabLst>
            </a:pPr>
            <a:r>
              <a:rPr lang="en-GB" sz="800" b="1" dirty="0" smtClean="0">
                <a:latin typeface="Cambria" panose="02040503050406030204" pitchFamily="18" charset="0"/>
                <a:ea typeface="宋体" panose="02010600030101010101" pitchFamily="2" charset="-122"/>
                <a:cs typeface="Times New Roman" panose="02020603050405020304" pitchFamily="18" charset="0"/>
              </a:rPr>
              <a:t>Version:  	Rev1d</a:t>
            </a:r>
            <a:endParaRPr lang="en-GB" sz="800" b="1" dirty="0">
              <a:latin typeface="Cambria" panose="02040503050406030204" pitchFamily="18" charset="0"/>
              <a:ea typeface="宋体" panose="02010600030101010101" pitchFamily="2" charset="-122"/>
              <a:cs typeface="Times New Roman" panose="02020603050405020304" pitchFamily="18" charset="0"/>
            </a:endParaRPr>
          </a:p>
          <a:p>
            <a:pPr>
              <a:lnSpc>
                <a:spcPct val="105000"/>
              </a:lnSpc>
              <a:tabLst>
                <a:tab pos="803275" algn="l"/>
              </a:tabLst>
            </a:pPr>
            <a:r>
              <a:rPr lang="en-GB" sz="800" b="1" dirty="0">
                <a:latin typeface="Cambria" panose="02040503050406030204" pitchFamily="18" charset="0"/>
                <a:ea typeface="宋体" panose="02010600030101010101" pitchFamily="2" charset="-122"/>
                <a:cs typeface="Times New Roman" panose="02020603050405020304" pitchFamily="18" charset="0"/>
              </a:rPr>
              <a:t>Firmware: </a:t>
            </a:r>
            <a:r>
              <a:rPr lang="en-GB" sz="800" b="1" dirty="0" smtClean="0">
                <a:latin typeface="Cambria" panose="02040503050406030204" pitchFamily="18" charset="0"/>
                <a:ea typeface="宋体" panose="02010600030101010101" pitchFamily="2" charset="-122"/>
                <a:cs typeface="Times New Roman" panose="02020603050405020304" pitchFamily="18" charset="0"/>
              </a:rPr>
              <a:t>	V1.07.04d (258)</a:t>
            </a:r>
            <a:endParaRPr lang="de-DE" sz="800" b="1" dirty="0">
              <a:latin typeface="Cambria" panose="02040503050406030204" pitchFamily="18" charset="0"/>
              <a:ea typeface="宋体" panose="02010600030101010101" pitchFamily="2" charset="-122"/>
              <a:cs typeface="Times New Roman" panose="02020603050405020304" pitchFamily="18" charset="0"/>
            </a:endParaRPr>
          </a:p>
          <a:p>
            <a:pPr>
              <a:tabLst>
                <a:tab pos="803275" algn="l"/>
              </a:tabLst>
            </a:pPr>
            <a:r>
              <a:rPr lang="en-GB" sz="800" b="1" dirty="0">
                <a:latin typeface="Cambria" panose="02040503050406030204" pitchFamily="18" charset="0"/>
                <a:ea typeface="宋体" panose="02010600030101010101" pitchFamily="2" charset="-122"/>
                <a:cs typeface="Times New Roman" panose="02020603050405020304" pitchFamily="18" charset="0"/>
              </a:rPr>
              <a:t>Issued: </a:t>
            </a:r>
            <a:r>
              <a:rPr lang="en-GB" sz="800" b="1" dirty="0" smtClean="0">
                <a:latin typeface="Cambria" panose="02040503050406030204" pitchFamily="18" charset="0"/>
                <a:ea typeface="宋体" panose="02010600030101010101" pitchFamily="2" charset="-122"/>
                <a:cs typeface="Times New Roman" panose="02020603050405020304" pitchFamily="18" charset="0"/>
              </a:rPr>
              <a:t>	May 2019</a:t>
            </a:r>
          </a:p>
          <a:p>
            <a:pPr>
              <a:tabLst>
                <a:tab pos="803275" algn="l"/>
              </a:tabLst>
            </a:pPr>
            <a:r>
              <a:rPr lang="en-GB" sz="800" b="1" dirty="0" smtClean="0">
                <a:latin typeface="Cambria" panose="02040503050406030204" pitchFamily="18" charset="0"/>
                <a:ea typeface="宋体" panose="02010600030101010101" pitchFamily="2" charset="-122"/>
                <a:cs typeface="Times New Roman" panose="02020603050405020304" pitchFamily="18" charset="0"/>
              </a:rPr>
              <a:t>Document ID:	</a:t>
            </a:r>
            <a:r>
              <a:rPr lang="en-GB" sz="800" b="1" dirty="0" err="1" smtClean="0">
                <a:latin typeface="Cambria" panose="02040503050406030204" pitchFamily="18" charset="0"/>
                <a:ea typeface="宋体" panose="02010600030101010101" pitchFamily="2" charset="-122"/>
                <a:cs typeface="Times New Roman" panose="02020603050405020304" pitchFamily="18" charset="0"/>
              </a:rPr>
              <a:t>xxxxxxx</a:t>
            </a:r>
            <a:endParaRPr lang="de-DE" sz="800" b="1" dirty="0"/>
          </a:p>
        </p:txBody>
      </p:sp>
      <p:pic>
        <p:nvPicPr>
          <p:cNvPr id="11" name="Bild 61"/>
          <p:cNvPicPr/>
          <p:nvPr/>
        </p:nvPicPr>
        <p:blipFill>
          <a:blip r:embed="rId4" cstate="print"/>
          <a:srcRect/>
          <a:stretch>
            <a:fillRect/>
          </a:stretch>
        </p:blipFill>
        <p:spPr bwMode="auto">
          <a:xfrm>
            <a:off x="3082084" y="1173928"/>
            <a:ext cx="2935369" cy="28916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59031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own Arrow 6"/>
          <p:cNvSpPr/>
          <p:nvPr/>
        </p:nvSpPr>
        <p:spPr>
          <a:xfrm>
            <a:off x="2409564" y="1558611"/>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842248932"/>
              </p:ext>
            </p:extLst>
          </p:nvPr>
        </p:nvGraphicFramePr>
        <p:xfrm>
          <a:off x="3245318" y="2839816"/>
          <a:ext cx="1669779" cy="1946902"/>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a:t>
                      </a:r>
                      <a:r>
                        <a:rPr lang="de-DE" altLang="zh-CN" sz="800" b="1" u="none" strike="noStrike" dirty="0" smtClean="0">
                          <a:effectLst/>
                          <a:latin typeface="Calibri" panose="020F0502020204030204" pitchFamily="34" charset="0"/>
                        </a:rPr>
                        <a:t>4</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a:t>
                      </a:r>
                      <a:r>
                        <a:rPr lang="de-DE" altLang="zh-CN" sz="800" b="1" i="0" u="none" strike="noStrike" dirty="0" smtClean="0">
                          <a:solidFill>
                            <a:schemeClr val="tx1"/>
                          </a:solidFill>
                          <a:effectLst/>
                          <a:latin typeface="Calibri" panose="020F0502020204030204" pitchFamily="34" charset="0"/>
                        </a:rPr>
                        <a:t>7</a:t>
                      </a:r>
                      <a:r>
                        <a:rPr lang="de-DE" sz="800" b="1" i="0" u="none" strike="noStrike" dirty="0" smtClean="0">
                          <a:solidFill>
                            <a:schemeClr val="tx1"/>
                          </a:solidFill>
                          <a:effectLst/>
                          <a:latin typeface="Calibri" panose="020F0502020204030204" pitchFamily="34" charset="0"/>
                        </a:rPr>
                        <a:t>.04d</a:t>
                      </a:r>
                      <a:r>
                        <a:rPr lang="de-DE" sz="800" b="1" i="0" u="none" strike="noStrike" baseline="0" dirty="0" smtClean="0">
                          <a:solidFill>
                            <a:schemeClr val="tx1"/>
                          </a:solidFill>
                          <a:effectLst/>
                          <a:latin typeface="Calibri" panose="020F0502020204030204" pitchFamily="34" charset="0"/>
                        </a:rPr>
                        <a:t> (258)</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50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smtClean="0">
                          <a:effectLst/>
                          <a:latin typeface="Calibri" panose="020F0502020204030204" pitchFamily="34" charset="0"/>
                        </a:rPr>
                        <a:t>P35 </a:t>
                      </a:r>
                      <a:r>
                        <a:rPr lang="de-DE" sz="800" u="none" strike="noStrike" dirty="0">
                          <a:effectLst/>
                          <a:latin typeface="Calibri" panose="020F0502020204030204" pitchFamily="34" charset="0"/>
                        </a:rPr>
                        <a:t>(CP)</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a:effectLst/>
                          <a:latin typeface="Calibri" panose="020F0502020204030204" pitchFamily="34" charset="0"/>
                        </a:rPr>
                        <a:t> </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50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smtClean="0">
                          <a:effectLst/>
                          <a:latin typeface="Calibri" panose="020F0502020204030204" pitchFamily="34" charset="0"/>
                        </a:rPr>
                        <a:t>P31</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a:effectLst/>
                          <a:latin typeface="Calibri" panose="020F0502020204030204" pitchFamily="34" charset="0"/>
                        </a:rPr>
                        <a:t>50</a:t>
                      </a:r>
                      <a:endParaRPr lang="de-DE" sz="800" b="0" i="0" u="none" strike="noStrike">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smtClean="0">
                          <a:effectLst/>
                          <a:latin typeface="Calibri" panose="020F0502020204030204" pitchFamily="34" charset="0"/>
                        </a:rPr>
                        <a:t>P26</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A03xx-025</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5x5ml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n=5000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A03xx-050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10x5ml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n=1000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A03xx-100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10x10ml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n=2000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1358822782"/>
              </p:ext>
            </p:extLst>
          </p:nvPr>
        </p:nvGraphicFramePr>
        <p:xfrm>
          <a:off x="5367752" y="2829266"/>
          <a:ext cx="1420957" cy="1971675"/>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HEP</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1025</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17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120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120 </a:t>
                      </a:r>
                      <a:r>
                        <a:rPr lang="de-DE" sz="800" b="0" i="0" u="none" strike="noStrike" dirty="0">
                          <a:solidFill>
                            <a:srgbClr val="000000"/>
                          </a:solidFill>
                          <a:effectLst/>
                          <a:latin typeface="Calibri" panose="020F0502020204030204" pitchFamily="34" charset="0"/>
                        </a:rPr>
                        <a:t>s</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a:t>
            </a:r>
            <a:r>
              <a:rPr lang="de-DE" sz="1600" i="1" dirty="0">
                <a:latin typeface="Arial Black" panose="020B0A04020102020204" pitchFamily="34" charset="0"/>
              </a:rPr>
              <a:t> Heparin (aPTT-S) </a:t>
            </a: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03x-xxx</a:t>
            </a:r>
          </a:p>
        </p:txBody>
      </p:sp>
      <p:graphicFrame>
        <p:nvGraphicFramePr>
          <p:cNvPr id="15" name="Tabelle 14"/>
          <p:cNvGraphicFramePr>
            <a:graphicFrameLocks noGrp="1"/>
          </p:cNvGraphicFramePr>
          <p:nvPr>
            <p:extLst/>
          </p:nvPr>
        </p:nvGraphicFramePr>
        <p:xfrm>
          <a:off x="3228094" y="2438307"/>
          <a:ext cx="3543642" cy="243840"/>
        </p:xfrm>
        <a:graphic>
          <a:graphicData uri="http://schemas.openxmlformats.org/drawingml/2006/table">
            <a:tbl>
              <a:tblPr firstRow="1" bandRow="1">
                <a:tableStyleId>{2D5ABB26-0587-4C30-8999-92F81FD0307C}</a:tableStyleId>
              </a:tblPr>
              <a:tblGrid>
                <a:gridCol w="3543642"/>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16" name="Down Arrow 6"/>
          <p:cNvSpPr/>
          <p:nvPr/>
        </p:nvSpPr>
        <p:spPr>
          <a:xfrm>
            <a:off x="4596754" y="105804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0" name="TextBox 19"/>
          <p:cNvSpPr txBox="1"/>
          <p:nvPr/>
        </p:nvSpPr>
        <p:spPr>
          <a:xfrm>
            <a:off x="714220" y="3644864"/>
            <a:ext cx="2028980" cy="1138020"/>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P26: CaCl</a:t>
            </a:r>
            <a:r>
              <a:rPr lang="de-DE" dirty="0" smtClean="0">
                <a:latin typeface="Calibri" panose="020F0502020204030204" pitchFamily="34" charset="0"/>
              </a:rPr>
              <a:t>2</a:t>
            </a:r>
          </a:p>
          <a:p>
            <a:r>
              <a:rPr lang="de-DE" sz="1600" dirty="0" smtClean="0">
                <a:latin typeface="Calibri" panose="020F0502020204030204" pitchFamily="34" charset="0"/>
              </a:rPr>
              <a:t>P31: aPTT reagent</a:t>
            </a:r>
          </a:p>
          <a:p>
            <a:endParaRPr lang="de-DE" sz="1600" dirty="0" smtClean="0">
              <a:latin typeface="Calibri" panose="020F0502020204030204" pitchFamily="34" charset="0"/>
            </a:endParaRPr>
          </a:p>
          <a:p>
            <a:endParaRPr lang="de-DE" sz="1600" dirty="0">
              <a:latin typeface="Calibri" panose="020F0502020204030204" pitchFamily="34" charset="0"/>
            </a:endParaRPr>
          </a:p>
          <a:p>
            <a:endParaRPr lang="de-DE" sz="600" dirty="0"/>
          </a:p>
        </p:txBody>
      </p:sp>
    </p:spTree>
    <p:extLst>
      <p:ext uri="{BB962C8B-B14F-4D97-AF65-F5344CB8AC3E}">
        <p14:creationId xmlns:p14="http://schemas.microsoft.com/office/powerpoint/2010/main" val="3842340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3279171167"/>
              </p:ext>
            </p:extLst>
          </p:nvPr>
        </p:nvGraphicFramePr>
        <p:xfrm>
          <a:off x="630385" y="796659"/>
          <a:ext cx="5442612" cy="4382228"/>
        </p:xfrm>
        <a:graphic>
          <a:graphicData uri="http://schemas.openxmlformats.org/drawingml/2006/table">
            <a:tbl>
              <a:tblPr>
                <a:tableStyleId>{2D5ABB26-0587-4C30-8999-92F81FD0307C}</a:tableStyleId>
              </a:tblPr>
              <a:tblGrid>
                <a:gridCol w="934090"/>
                <a:gridCol w="3459773"/>
                <a:gridCol w="1048749"/>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a:t>
                      </a:r>
                      <a:r>
                        <a:rPr lang="de-DE" sz="900" baseline="0" dirty="0" err="1" smtClean="0">
                          <a:solidFill>
                            <a:schemeClr val="bg1"/>
                          </a:solidFill>
                        </a:rPr>
                        <a:t>Calibration</a:t>
                      </a:r>
                      <a:r>
                        <a:rPr lang="de-DE" sz="900" baseline="0" dirty="0" smtClean="0">
                          <a:solidFill>
                            <a:schemeClr val="bg1"/>
                          </a:solidFill>
                        </a:rPr>
                        <a:t> </a:t>
                      </a:r>
                      <a:r>
                        <a:rPr lang="de-DE" sz="900" baseline="0" dirty="0" err="1" smtClean="0">
                          <a:solidFill>
                            <a:schemeClr val="bg1"/>
                          </a:solidFill>
                        </a:rPr>
                        <a:t>of</a:t>
                      </a:r>
                      <a:r>
                        <a:rPr lang="de-DE" sz="900" baseline="0" dirty="0" smtClean="0">
                          <a:solidFill>
                            <a:schemeClr val="bg1"/>
                          </a:solidFill>
                        </a:rPr>
                        <a:t>  HEP IU/</a:t>
                      </a:r>
                      <a:r>
                        <a:rPr lang="de-DE" sz="900" baseline="0" dirty="0" err="1" smtClean="0">
                          <a:solidFill>
                            <a:schemeClr val="bg1"/>
                          </a:solidFill>
                        </a:rPr>
                        <a:t>mL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r>
              <a:tr h="140875">
                <a:tc gridSpan="3">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US" sz="900" b="0" kern="1200" dirty="0" smtClean="0">
                          <a:solidFill>
                            <a:schemeClr val="tx1"/>
                          </a:solidFill>
                          <a:effectLst/>
                          <a:latin typeface="Calibri" panose="020F0502020204030204" pitchFamily="34" charset="0"/>
                          <a:ea typeface="+mn-ea"/>
                          <a:cs typeface="+mn-cs"/>
                        </a:rPr>
                        <a:t>Enoxaparin like  </a:t>
                      </a:r>
                      <a:r>
                        <a:rPr lang="en-US" sz="900" b="0" kern="1200" dirty="0" err="1" smtClean="0">
                          <a:solidFill>
                            <a:schemeClr val="tx1"/>
                          </a:solidFill>
                          <a:effectLst/>
                          <a:latin typeface="Calibri" panose="020F0502020204030204" pitchFamily="34" charset="0"/>
                          <a:ea typeface="+mn-ea"/>
                          <a:cs typeface="+mn-cs"/>
                        </a:rPr>
                        <a:t>Clexane</a:t>
                      </a:r>
                      <a:r>
                        <a:rPr lang="en-US" sz="900" b="0" kern="1200" dirty="0" smtClean="0">
                          <a:solidFill>
                            <a:schemeClr val="tx1"/>
                          </a:solidFill>
                          <a:effectLst/>
                          <a:latin typeface="Calibri" panose="020F0502020204030204" pitchFamily="34" charset="0"/>
                          <a:ea typeface="+mn-ea"/>
                          <a:cs typeface="+mn-cs"/>
                        </a:rPr>
                        <a:t>® 2.000 I. E. (20 mg)/0,2 ml </a:t>
                      </a:r>
                      <a:r>
                        <a:rPr lang="en-US" sz="900" b="0" kern="1200" dirty="0" err="1" smtClean="0">
                          <a:solidFill>
                            <a:schemeClr val="tx1"/>
                          </a:solidFill>
                          <a:effectLst/>
                          <a:latin typeface="Calibri" panose="020F0502020204030204" pitchFamily="34" charset="0"/>
                          <a:ea typeface="+mn-ea"/>
                          <a:cs typeface="+mn-cs"/>
                        </a:rPr>
                        <a:t>Injektionslösung</a:t>
                      </a:r>
                      <a:endParaRPr lang="de-DE" sz="900" b="0" kern="1200" dirty="0">
                        <a:solidFill>
                          <a:schemeClr val="tx1"/>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0,2ml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37160">
                <a:tc>
                  <a:txBody>
                    <a:bodyPr/>
                    <a:lstStyle/>
                    <a:p>
                      <a:pPr algn="l" fontAlgn="b"/>
                      <a:r>
                        <a:rPr lang="de-DE" sz="900" b="0" u="none" strike="noStrike" dirty="0" smtClean="0">
                          <a:solidFill>
                            <a:schemeClr val="tx1"/>
                          </a:solidFill>
                          <a:effectLst/>
                          <a:latin typeface="Calibri" panose="020F0502020204030204" pitchFamily="34" charset="0"/>
                        </a:rPr>
                        <a:t>Diluent 1</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dirty="0" smtClean="0">
                          <a:solidFill>
                            <a:schemeClr val="tx1"/>
                          </a:solidFill>
                          <a:effectLst/>
                          <a:latin typeface="Calibri" panose="020F0502020204030204" pitchFamily="34" charset="0"/>
                        </a:rPr>
                        <a:t>0,9%</a:t>
                      </a:r>
                      <a:r>
                        <a:rPr lang="de-DE" sz="900" b="0" i="0" u="none" strike="noStrike" baseline="0" dirty="0" smtClean="0">
                          <a:solidFill>
                            <a:schemeClr val="tx1"/>
                          </a:solidFill>
                          <a:effectLst/>
                          <a:latin typeface="Calibri" panose="020F0502020204030204" pitchFamily="34" charset="0"/>
                        </a:rPr>
                        <a:t> NaCl</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b"/>
                      <a:r>
                        <a:rPr lang="de-DE" sz="900" b="0" i="0" u="none" strike="noStrike" dirty="0" smtClean="0">
                          <a:solidFill>
                            <a:srgbClr val="000000"/>
                          </a:solidFill>
                          <a:effectLst/>
                          <a:latin typeface="Calibri" panose="020F0502020204030204" pitchFamily="34" charset="0"/>
                        </a:rPr>
                        <a:t>200ml</a:t>
                      </a:r>
                    </a:p>
                    <a:p>
                      <a:pPr algn="ctr" fontAlgn="b"/>
                      <a:r>
                        <a:rPr lang="de-DE" sz="900" b="0" i="0" u="none" strike="noStrike" dirty="0" smtClean="0">
                          <a:solidFill>
                            <a:srgbClr val="000000"/>
                          </a:solidFill>
                          <a:effectLst/>
                          <a:latin typeface="Calibri" panose="020F0502020204030204" pitchFamily="34" charset="0"/>
                        </a:rPr>
                        <a:t>2x</a:t>
                      </a:r>
                      <a:r>
                        <a:rPr lang="de-DE" sz="900" b="0" i="0" u="none" strike="noStrike" baseline="0" dirty="0" smtClean="0">
                          <a:solidFill>
                            <a:srgbClr val="000000"/>
                          </a:solidFill>
                          <a:effectLst/>
                          <a:latin typeface="Calibri" panose="020F0502020204030204" pitchFamily="34" charset="0"/>
                        </a:rPr>
                        <a:t> 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37160">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u="none" strike="noStrike" dirty="0" smtClean="0">
                          <a:solidFill>
                            <a:schemeClr val="tx1"/>
                          </a:solidFill>
                          <a:effectLst/>
                          <a:latin typeface="Calibri" panose="020F0502020204030204" pitchFamily="34" charset="0"/>
                        </a:rPr>
                        <a:t>Diluent 2</a:t>
                      </a:r>
                      <a:endParaRPr lang="de-DE" sz="900" b="0" i="0" u="none" strike="noStrike" dirty="0" smtClean="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dirty="0" smtClean="0">
                          <a:solidFill>
                            <a:srgbClr val="000000"/>
                          </a:solidFill>
                          <a:effectLst/>
                          <a:latin typeface="Calibri" panose="020F0502020204030204" pitchFamily="34" charset="0"/>
                        </a:rPr>
                        <a:t>TEControl</a:t>
                      </a:r>
                      <a:r>
                        <a:rPr lang="de-DE" sz="900" b="0" i="0" u="none" strike="noStrike" baseline="0" dirty="0" smtClean="0">
                          <a:solidFill>
                            <a:srgbClr val="000000"/>
                          </a:solidFill>
                          <a:effectLst/>
                          <a:latin typeface="Calibri" panose="020F0502020204030204" pitchFamily="34" charset="0"/>
                        </a:rPr>
                        <a:t> 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endParaRPr lang="de-DE"/>
                    </a:p>
                  </a:txBody>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5x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33728">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baseline="0" dirty="0" smtClean="0">
                          <a:solidFill>
                            <a:srgbClr val="000000"/>
                          </a:solidFill>
                          <a:effectLst/>
                          <a:latin typeface="Calibri" panose="020F0502020204030204" pitchFamily="34" charset="0"/>
                        </a:rPr>
                        <a:t>place APTT and CaCl2 reagents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r>
                        <a:rPr lang="en-US" sz="900" kern="1200" dirty="0" smtClean="0">
                          <a:solidFill>
                            <a:schemeClr val="tx1"/>
                          </a:solidFill>
                          <a:effectLst/>
                          <a:latin typeface="Calibri" panose="020F0502020204030204" pitchFamily="34" charset="0"/>
                          <a:ea typeface="+mn-ea"/>
                          <a:cs typeface="+mn-cs"/>
                        </a:rPr>
                        <a:t>Dilute </a:t>
                      </a:r>
                      <a:r>
                        <a:rPr lang="en-US" sz="900" kern="1200" dirty="0" err="1" smtClean="0">
                          <a:solidFill>
                            <a:schemeClr val="tx1"/>
                          </a:solidFill>
                          <a:effectLst/>
                          <a:latin typeface="Calibri" panose="020F0502020204030204" pitchFamily="34" charset="0"/>
                          <a:ea typeface="+mn-ea"/>
                          <a:cs typeface="+mn-cs"/>
                        </a:rPr>
                        <a:t>Clexane</a:t>
                      </a:r>
                      <a:r>
                        <a:rPr lang="en-US" sz="900" kern="1200" dirty="0" smtClean="0">
                          <a:solidFill>
                            <a:schemeClr val="tx1"/>
                          </a:solidFill>
                          <a:effectLst/>
                          <a:latin typeface="Calibri" panose="020F0502020204030204" pitchFamily="34" charset="0"/>
                          <a:ea typeface="+mn-ea"/>
                          <a:cs typeface="+mn-cs"/>
                        </a:rPr>
                        <a:t> down to 10 IE/mL (1:1000) with 0.9%  </a:t>
                      </a:r>
                      <a:r>
                        <a:rPr lang="en-US" sz="900" kern="1200" dirty="0" err="1" smtClean="0">
                          <a:solidFill>
                            <a:schemeClr val="tx1"/>
                          </a:solidFill>
                          <a:effectLst/>
                          <a:latin typeface="Calibri" panose="020F0502020204030204" pitchFamily="34" charset="0"/>
                          <a:ea typeface="+mn-ea"/>
                          <a:cs typeface="+mn-cs"/>
                        </a:rPr>
                        <a:t>NaCL</a:t>
                      </a:r>
                      <a:r>
                        <a:rPr lang="en-US" sz="900" kern="1200" dirty="0" smtClean="0">
                          <a:solidFill>
                            <a:schemeClr val="tx1"/>
                          </a:solidFill>
                          <a:effectLst/>
                          <a:latin typeface="Calibri" panose="020F0502020204030204" pitchFamily="34" charset="0"/>
                          <a:ea typeface="+mn-ea"/>
                          <a:cs typeface="+mn-cs"/>
                        </a:rPr>
                        <a:t>  </a:t>
                      </a:r>
                      <a:endParaRPr lang="de-DE" sz="900" kern="1200" dirty="0" smtClean="0">
                        <a:solidFill>
                          <a:schemeClr val="tx1"/>
                        </a:solidFill>
                        <a:effectLst/>
                        <a:latin typeface="Calibri" panose="020F0502020204030204" pitchFamily="34" charset="0"/>
                        <a:ea typeface="+mn-ea"/>
                        <a:cs typeface="+mn-cs"/>
                      </a:endParaRPr>
                    </a:p>
                    <a:p>
                      <a:r>
                        <a:rPr lang="en-US" sz="900" kern="1200" dirty="0" smtClean="0">
                          <a:solidFill>
                            <a:schemeClr val="tx1"/>
                          </a:solidFill>
                          <a:effectLst/>
                          <a:latin typeface="Calibri" panose="020F0502020204030204" pitchFamily="34" charset="0"/>
                          <a:ea typeface="+mn-ea"/>
                          <a:cs typeface="+mn-cs"/>
                        </a:rPr>
                        <a:t>10 IE/mL =  0.2mL </a:t>
                      </a:r>
                      <a:r>
                        <a:rPr lang="en-US" sz="900" kern="1200" dirty="0" err="1" smtClean="0">
                          <a:solidFill>
                            <a:schemeClr val="tx1"/>
                          </a:solidFill>
                          <a:effectLst/>
                          <a:latin typeface="Calibri" panose="020F0502020204030204" pitchFamily="34" charset="0"/>
                          <a:ea typeface="+mn-ea"/>
                          <a:cs typeface="+mn-cs"/>
                        </a:rPr>
                        <a:t>Clexane</a:t>
                      </a:r>
                      <a:r>
                        <a:rPr lang="en-US" sz="900" kern="1200" dirty="0" smtClean="0">
                          <a:solidFill>
                            <a:schemeClr val="tx1"/>
                          </a:solidFill>
                          <a:effectLst/>
                          <a:latin typeface="Calibri" panose="020F0502020204030204" pitchFamily="34" charset="0"/>
                          <a:ea typeface="+mn-ea"/>
                          <a:cs typeface="+mn-cs"/>
                        </a:rPr>
                        <a:t> + 200mL </a:t>
                      </a:r>
                      <a:r>
                        <a:rPr lang="en-US" sz="900" kern="1200" dirty="0" err="1" smtClean="0">
                          <a:solidFill>
                            <a:schemeClr val="tx1"/>
                          </a:solidFill>
                          <a:effectLst/>
                          <a:latin typeface="Calibri" panose="020F0502020204030204" pitchFamily="34" charset="0"/>
                          <a:ea typeface="+mn-ea"/>
                          <a:cs typeface="+mn-cs"/>
                        </a:rPr>
                        <a:t>NaCl</a:t>
                      </a:r>
                      <a:endParaRPr lang="de-DE" sz="900" kern="1200" dirty="0">
                        <a:solidFill>
                          <a:schemeClr val="tx1"/>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r>
                        <a:rPr lang="en-US" sz="900" kern="1200" dirty="0" smtClean="0">
                          <a:solidFill>
                            <a:schemeClr val="tx1"/>
                          </a:solidFill>
                          <a:effectLst/>
                          <a:latin typeface="Calibri" panose="020F0502020204030204" pitchFamily="34" charset="0"/>
                          <a:ea typeface="+mn-ea"/>
                          <a:cs typeface="+mn-cs"/>
                        </a:rPr>
                        <a:t>Prepare 5 heparin calibrators with different levels and place onboard P01 – P05</a:t>
                      </a:r>
                    </a:p>
                    <a:p>
                      <a:pPr lvl="0"/>
                      <a:r>
                        <a:rPr lang="en-US" sz="900" kern="1200" dirty="0" smtClean="0">
                          <a:solidFill>
                            <a:schemeClr val="tx1"/>
                          </a:solidFill>
                          <a:effectLst/>
                          <a:latin typeface="Calibri" panose="020F0502020204030204" pitchFamily="34" charset="0"/>
                          <a:ea typeface="+mn-ea"/>
                          <a:cs typeface="+mn-cs"/>
                        </a:rPr>
                        <a:t>1.0 IE                    =  50µL  10IE  +  450µL </a:t>
                      </a:r>
                      <a:r>
                        <a:rPr lang="en-US" sz="900" kern="1200" dirty="0" err="1" smtClean="0">
                          <a:solidFill>
                            <a:schemeClr val="tx1"/>
                          </a:solidFill>
                          <a:effectLst/>
                          <a:latin typeface="Calibri" panose="020F0502020204030204" pitchFamily="34" charset="0"/>
                          <a:ea typeface="+mn-ea"/>
                          <a:cs typeface="+mn-cs"/>
                        </a:rPr>
                        <a:t>Tecontrol</a:t>
                      </a:r>
                      <a:r>
                        <a:rPr lang="en-US" sz="900" kern="1200" dirty="0" smtClean="0">
                          <a:solidFill>
                            <a:schemeClr val="tx1"/>
                          </a:solidFill>
                          <a:effectLst/>
                          <a:latin typeface="Calibri" panose="020F0502020204030204" pitchFamily="34" charset="0"/>
                          <a:ea typeface="+mn-ea"/>
                          <a:cs typeface="+mn-cs"/>
                        </a:rPr>
                        <a:t> N</a:t>
                      </a:r>
                      <a:endParaRPr lang="de-DE" sz="900" kern="1200" dirty="0" smtClean="0">
                        <a:solidFill>
                          <a:schemeClr val="tx1"/>
                        </a:solidFill>
                        <a:effectLst/>
                        <a:latin typeface="Calibri" panose="020F0502020204030204" pitchFamily="34" charset="0"/>
                        <a:ea typeface="+mn-ea"/>
                        <a:cs typeface="+mn-cs"/>
                      </a:endParaRPr>
                    </a:p>
                    <a:p>
                      <a:pPr lvl="0"/>
                      <a:r>
                        <a:rPr lang="en-US" sz="900" kern="1200" dirty="0" smtClean="0">
                          <a:solidFill>
                            <a:schemeClr val="tx1"/>
                          </a:solidFill>
                          <a:effectLst/>
                          <a:latin typeface="Calibri" panose="020F0502020204030204" pitchFamily="34" charset="0"/>
                          <a:ea typeface="+mn-ea"/>
                          <a:cs typeface="+mn-cs"/>
                        </a:rPr>
                        <a:t>0.5 IE                    =  200µL  1.0 IE  + 200µL </a:t>
                      </a:r>
                      <a:r>
                        <a:rPr lang="en-US" sz="900" kern="1200" dirty="0" err="1" smtClean="0">
                          <a:solidFill>
                            <a:schemeClr val="tx1"/>
                          </a:solidFill>
                          <a:effectLst/>
                          <a:latin typeface="Calibri" panose="020F0502020204030204" pitchFamily="34" charset="0"/>
                          <a:ea typeface="+mn-ea"/>
                          <a:cs typeface="+mn-cs"/>
                        </a:rPr>
                        <a:t>Tecontrol</a:t>
                      </a:r>
                      <a:r>
                        <a:rPr lang="en-US" sz="900" kern="1200" dirty="0" smtClean="0">
                          <a:solidFill>
                            <a:schemeClr val="tx1"/>
                          </a:solidFill>
                          <a:effectLst/>
                          <a:latin typeface="Calibri" panose="020F0502020204030204" pitchFamily="34" charset="0"/>
                          <a:ea typeface="+mn-ea"/>
                          <a:cs typeface="+mn-cs"/>
                        </a:rPr>
                        <a:t> N</a:t>
                      </a:r>
                      <a:endParaRPr lang="de-DE" sz="900" kern="1200" dirty="0" smtClean="0">
                        <a:solidFill>
                          <a:schemeClr val="tx1"/>
                        </a:solidFill>
                        <a:effectLst/>
                        <a:latin typeface="Calibri" panose="020F0502020204030204" pitchFamily="34" charset="0"/>
                        <a:ea typeface="+mn-ea"/>
                        <a:cs typeface="+mn-cs"/>
                      </a:endParaRPr>
                    </a:p>
                    <a:p>
                      <a:pPr lvl="0"/>
                      <a:r>
                        <a:rPr lang="en-US" sz="900" kern="1200" dirty="0" smtClean="0">
                          <a:solidFill>
                            <a:schemeClr val="tx1"/>
                          </a:solidFill>
                          <a:effectLst/>
                          <a:latin typeface="Calibri" panose="020F0502020204030204" pitchFamily="34" charset="0"/>
                          <a:ea typeface="+mn-ea"/>
                          <a:cs typeface="+mn-cs"/>
                        </a:rPr>
                        <a:t>0.25 IE                  =  200µL  0.5 IE  + 200µL </a:t>
                      </a:r>
                      <a:r>
                        <a:rPr lang="en-US" sz="900" kern="1200" dirty="0" err="1" smtClean="0">
                          <a:solidFill>
                            <a:schemeClr val="tx1"/>
                          </a:solidFill>
                          <a:effectLst/>
                          <a:latin typeface="Calibri" panose="020F0502020204030204" pitchFamily="34" charset="0"/>
                          <a:ea typeface="+mn-ea"/>
                          <a:cs typeface="+mn-cs"/>
                        </a:rPr>
                        <a:t>Tecontrol</a:t>
                      </a:r>
                      <a:r>
                        <a:rPr lang="en-US" sz="900" kern="1200" dirty="0" smtClean="0">
                          <a:solidFill>
                            <a:schemeClr val="tx1"/>
                          </a:solidFill>
                          <a:effectLst/>
                          <a:latin typeface="Calibri" panose="020F0502020204030204" pitchFamily="34" charset="0"/>
                          <a:ea typeface="+mn-ea"/>
                          <a:cs typeface="+mn-cs"/>
                        </a:rPr>
                        <a:t> N</a:t>
                      </a:r>
                      <a:endParaRPr lang="de-DE" sz="900" kern="1200" dirty="0" smtClean="0">
                        <a:solidFill>
                          <a:schemeClr val="tx1"/>
                        </a:solidFill>
                        <a:effectLst/>
                        <a:latin typeface="Calibri" panose="020F0502020204030204" pitchFamily="34" charset="0"/>
                        <a:ea typeface="+mn-ea"/>
                        <a:cs typeface="+mn-cs"/>
                      </a:endParaRPr>
                    </a:p>
                    <a:p>
                      <a:pPr lvl="0"/>
                      <a:r>
                        <a:rPr lang="en-US" sz="900" kern="1200" dirty="0" smtClean="0">
                          <a:solidFill>
                            <a:schemeClr val="tx1"/>
                          </a:solidFill>
                          <a:effectLst/>
                          <a:latin typeface="Calibri" panose="020F0502020204030204" pitchFamily="34" charset="0"/>
                          <a:ea typeface="+mn-ea"/>
                          <a:cs typeface="+mn-cs"/>
                        </a:rPr>
                        <a:t>0.125 IE                =  200µL  0.25 IE  + 200µL </a:t>
                      </a:r>
                      <a:r>
                        <a:rPr lang="en-US" sz="900" kern="1200" dirty="0" err="1" smtClean="0">
                          <a:solidFill>
                            <a:schemeClr val="tx1"/>
                          </a:solidFill>
                          <a:effectLst/>
                          <a:latin typeface="Calibri" panose="020F0502020204030204" pitchFamily="34" charset="0"/>
                          <a:ea typeface="+mn-ea"/>
                          <a:cs typeface="+mn-cs"/>
                        </a:rPr>
                        <a:t>Tecontrol</a:t>
                      </a:r>
                      <a:r>
                        <a:rPr lang="en-US" sz="900" kern="1200" dirty="0" smtClean="0">
                          <a:solidFill>
                            <a:schemeClr val="tx1"/>
                          </a:solidFill>
                          <a:effectLst/>
                          <a:latin typeface="Calibri" panose="020F0502020204030204" pitchFamily="34" charset="0"/>
                          <a:ea typeface="+mn-ea"/>
                          <a:cs typeface="+mn-cs"/>
                        </a:rPr>
                        <a:t> N</a:t>
                      </a:r>
                      <a:endParaRPr lang="de-DE" sz="900" kern="1200" dirty="0" smtClean="0">
                        <a:solidFill>
                          <a:schemeClr val="tx1"/>
                        </a:solidFill>
                        <a:effectLst/>
                        <a:latin typeface="Calibri" panose="020F0502020204030204" pitchFamily="34" charset="0"/>
                        <a:ea typeface="+mn-ea"/>
                        <a:cs typeface="+mn-cs"/>
                      </a:endParaRPr>
                    </a:p>
                    <a:p>
                      <a:pPr lvl="0"/>
                      <a:r>
                        <a:rPr lang="en-US" sz="900" kern="1200" dirty="0" smtClean="0">
                          <a:solidFill>
                            <a:schemeClr val="tx1"/>
                          </a:solidFill>
                          <a:effectLst/>
                          <a:latin typeface="Calibri" panose="020F0502020204030204" pitchFamily="34" charset="0"/>
                          <a:ea typeface="+mn-ea"/>
                          <a:cs typeface="+mn-cs"/>
                        </a:rPr>
                        <a:t>0 IE                        =  400µL </a:t>
                      </a:r>
                      <a:r>
                        <a:rPr lang="en-US" sz="900" kern="1200" dirty="0" err="1" smtClean="0">
                          <a:solidFill>
                            <a:schemeClr val="tx1"/>
                          </a:solidFill>
                          <a:effectLst/>
                          <a:latin typeface="Calibri" panose="020F0502020204030204" pitchFamily="34" charset="0"/>
                          <a:ea typeface="+mn-ea"/>
                          <a:cs typeface="+mn-cs"/>
                        </a:rPr>
                        <a:t>Tecontrol</a:t>
                      </a:r>
                      <a:r>
                        <a:rPr lang="en-US" sz="900" kern="1200" dirty="0" smtClean="0">
                          <a:solidFill>
                            <a:schemeClr val="tx1"/>
                          </a:solidFill>
                          <a:effectLst/>
                          <a:latin typeface="Calibri" panose="020F0502020204030204" pitchFamily="34" charset="0"/>
                          <a:ea typeface="+mn-ea"/>
                          <a:cs typeface="+mn-cs"/>
                        </a:rPr>
                        <a:t> N</a:t>
                      </a:r>
                      <a:endParaRPr lang="de-DE" sz="900" kern="1200" dirty="0" smtClean="0">
                        <a:solidFill>
                          <a:schemeClr val="tx1"/>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Wait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23129">
                <a:tc gridSpan="3">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HEP</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IU/mL</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797469">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r>
                        <a:rPr lang="en-US" sz="900" kern="1200" dirty="0" smtClean="0">
                          <a:solidFill>
                            <a:schemeClr val="tx1"/>
                          </a:solidFill>
                          <a:effectLst/>
                          <a:latin typeface="Calibri" panose="020F0502020204030204" pitchFamily="34" charset="0"/>
                          <a:ea typeface="+mn-ea"/>
                          <a:cs typeface="+mn-cs"/>
                        </a:rPr>
                        <a:t>Now Input   5  target values  (edit, press ENTER, press DOWN)</a:t>
                      </a:r>
                      <a:endParaRPr lang="de-DE" sz="900" kern="1200" dirty="0" smtClean="0">
                        <a:solidFill>
                          <a:schemeClr val="tx1"/>
                        </a:solidFill>
                        <a:effectLst/>
                        <a:latin typeface="Calibri" panose="020F0502020204030204" pitchFamily="34" charset="0"/>
                        <a:ea typeface="+mn-ea"/>
                        <a:cs typeface="+mn-cs"/>
                      </a:endParaRPr>
                    </a:p>
                    <a:p>
                      <a:r>
                        <a:rPr lang="en-US" sz="900" kern="1200" dirty="0" smtClean="0">
                          <a:solidFill>
                            <a:schemeClr val="tx1"/>
                          </a:solidFill>
                          <a:effectLst/>
                          <a:latin typeface="Calibri" panose="020F0502020204030204" pitchFamily="34" charset="0"/>
                          <a:ea typeface="+mn-ea"/>
                          <a:cs typeface="+mn-cs"/>
                        </a:rPr>
                        <a:t>STD1 = 1.000</a:t>
                      </a:r>
                      <a:endParaRPr lang="de-DE" sz="900" kern="1200" dirty="0" smtClean="0">
                        <a:solidFill>
                          <a:schemeClr val="tx1"/>
                        </a:solidFill>
                        <a:effectLst/>
                        <a:latin typeface="Calibri" panose="020F0502020204030204" pitchFamily="34" charset="0"/>
                        <a:ea typeface="+mn-ea"/>
                        <a:cs typeface="+mn-cs"/>
                      </a:endParaRPr>
                    </a:p>
                    <a:p>
                      <a:r>
                        <a:rPr lang="en-US" sz="900" kern="1200" dirty="0" smtClean="0">
                          <a:solidFill>
                            <a:schemeClr val="tx1"/>
                          </a:solidFill>
                          <a:effectLst/>
                          <a:latin typeface="Calibri" panose="020F0502020204030204" pitchFamily="34" charset="0"/>
                          <a:ea typeface="+mn-ea"/>
                          <a:cs typeface="+mn-cs"/>
                        </a:rPr>
                        <a:t>STD2 = 0.500</a:t>
                      </a:r>
                      <a:endParaRPr lang="de-DE" sz="900" kern="1200" dirty="0" smtClean="0">
                        <a:solidFill>
                          <a:schemeClr val="tx1"/>
                        </a:solidFill>
                        <a:effectLst/>
                        <a:latin typeface="Calibri" panose="020F0502020204030204" pitchFamily="34" charset="0"/>
                        <a:ea typeface="+mn-ea"/>
                        <a:cs typeface="+mn-cs"/>
                      </a:endParaRPr>
                    </a:p>
                    <a:p>
                      <a:r>
                        <a:rPr lang="en-US" sz="900" kern="1200" dirty="0" smtClean="0">
                          <a:solidFill>
                            <a:schemeClr val="tx1"/>
                          </a:solidFill>
                          <a:effectLst/>
                          <a:latin typeface="Calibri" panose="020F0502020204030204" pitchFamily="34" charset="0"/>
                          <a:ea typeface="+mn-ea"/>
                          <a:cs typeface="+mn-cs"/>
                        </a:rPr>
                        <a:t>STD3 = 0.250</a:t>
                      </a:r>
                      <a:endParaRPr lang="de-DE" sz="900" kern="1200" dirty="0" smtClean="0">
                        <a:solidFill>
                          <a:schemeClr val="tx1"/>
                        </a:solidFill>
                        <a:effectLst/>
                        <a:latin typeface="Calibri" panose="020F0502020204030204" pitchFamily="34" charset="0"/>
                        <a:ea typeface="+mn-ea"/>
                        <a:cs typeface="+mn-cs"/>
                      </a:endParaRPr>
                    </a:p>
                    <a:p>
                      <a:r>
                        <a:rPr lang="en-US" sz="900" kern="1200" dirty="0" smtClean="0">
                          <a:solidFill>
                            <a:schemeClr val="tx1"/>
                          </a:solidFill>
                          <a:effectLst/>
                          <a:latin typeface="Calibri" panose="020F0502020204030204" pitchFamily="34" charset="0"/>
                          <a:ea typeface="+mn-ea"/>
                          <a:cs typeface="+mn-cs"/>
                        </a:rPr>
                        <a:t>STD4 = 0.125</a:t>
                      </a:r>
                      <a:endParaRPr lang="de-DE" sz="900" kern="1200" dirty="0" smtClean="0">
                        <a:solidFill>
                          <a:schemeClr val="tx1"/>
                        </a:solidFill>
                        <a:effectLst/>
                        <a:latin typeface="Calibri" panose="020F0502020204030204" pitchFamily="34" charset="0"/>
                        <a:ea typeface="+mn-ea"/>
                        <a:cs typeface="+mn-cs"/>
                      </a:endParaRPr>
                    </a:p>
                    <a:p>
                      <a:r>
                        <a:rPr lang="en-US" sz="900" kern="1200" dirty="0" smtClean="0">
                          <a:solidFill>
                            <a:schemeClr val="tx1"/>
                          </a:solidFill>
                          <a:effectLst/>
                          <a:latin typeface="Calibri" panose="020F0502020204030204" pitchFamily="34" charset="0"/>
                          <a:ea typeface="+mn-ea"/>
                          <a:cs typeface="+mn-cs"/>
                        </a:rPr>
                        <a:t>STD5 = 0.001</a:t>
                      </a:r>
                      <a:endParaRPr lang="de-DE" sz="900" kern="1200" dirty="0">
                        <a:solidFill>
                          <a:schemeClr val="tx1"/>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Proceed measurement</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14" name="Textfeld 13"/>
          <p:cNvSpPr txBox="1"/>
          <p:nvPr/>
        </p:nvSpPr>
        <p:spPr>
          <a:xfrm>
            <a:off x="3962401" y="41562"/>
            <a:ext cx="2950930"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Heparin (</a:t>
            </a:r>
            <a:r>
              <a:rPr lang="de-DE" sz="1600" i="1" kern="1200" baseline="0" dirty="0" err="1" smtClean="0">
                <a:latin typeface="Arial Black" panose="020B0A04020102020204" pitchFamily="34" charset="0"/>
                <a:ea typeface="+mj-ea"/>
                <a:cs typeface="+mj-cs"/>
              </a:rPr>
              <a:t>based</a:t>
            </a:r>
            <a:r>
              <a:rPr lang="de-DE" sz="1600" i="1" kern="1200" baseline="0" dirty="0" smtClean="0">
                <a:latin typeface="Arial Black" panose="020B0A04020102020204" pitchFamily="34" charset="0"/>
                <a:ea typeface="+mj-ea"/>
                <a:cs typeface="+mj-cs"/>
              </a:rPr>
              <a:t> on </a:t>
            </a:r>
            <a:r>
              <a:rPr lang="de-DE" sz="1600" i="1" kern="1200" baseline="0" dirty="0" err="1" smtClean="0">
                <a:latin typeface="Arial Black" panose="020B0A04020102020204" pitchFamily="34" charset="0"/>
                <a:ea typeface="+mj-ea"/>
                <a:cs typeface="+mj-cs"/>
              </a:rPr>
              <a:t>aPTT</a:t>
            </a:r>
            <a:r>
              <a:rPr lang="de-DE" sz="1600" i="1" kern="1200" baseline="0" dirty="0" smtClean="0">
                <a:latin typeface="Arial Black" panose="020B0A04020102020204" pitchFamily="34" charset="0"/>
                <a:ea typeface="+mj-ea"/>
                <a:cs typeface="+mj-cs"/>
              </a:rPr>
              <a:t>)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0230-xxx</a:t>
            </a:r>
          </a:p>
        </p:txBody>
      </p:sp>
    </p:spTree>
    <p:extLst>
      <p:ext uri="{BB962C8B-B14F-4D97-AF65-F5344CB8AC3E}">
        <p14:creationId xmlns:p14="http://schemas.microsoft.com/office/powerpoint/2010/main" val="28080115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own Arrow 6"/>
          <p:cNvSpPr/>
          <p:nvPr/>
        </p:nvSpPr>
        <p:spPr>
          <a:xfrm>
            <a:off x="3176310" y="727605"/>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2044879403"/>
              </p:ext>
            </p:extLst>
          </p:nvPr>
        </p:nvGraphicFramePr>
        <p:xfrm>
          <a:off x="3245318" y="2839816"/>
          <a:ext cx="1669779" cy="1680619"/>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a:t>
                      </a:r>
                      <a:r>
                        <a:rPr lang="de-DE" altLang="zh-CN" sz="800" b="1" u="none" strike="noStrike" dirty="0" smtClean="0">
                          <a:effectLst/>
                          <a:latin typeface="Calibri" panose="020F0502020204030204" pitchFamily="34" charset="0"/>
                        </a:rPr>
                        <a:t>4</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a:t>
                      </a:r>
                      <a:r>
                        <a:rPr lang="de-DE" altLang="zh-CN" sz="800" b="1" i="0" u="none" strike="noStrike" dirty="0" smtClean="0">
                          <a:solidFill>
                            <a:schemeClr val="tx1"/>
                          </a:solidFill>
                          <a:effectLst/>
                          <a:latin typeface="Calibri" panose="020F0502020204030204" pitchFamily="34" charset="0"/>
                        </a:rPr>
                        <a:t>7</a:t>
                      </a:r>
                      <a:r>
                        <a:rPr lang="de-DE" sz="800" b="1" i="0" u="none" strike="noStrike" dirty="0" smtClean="0">
                          <a:solidFill>
                            <a:schemeClr val="tx1"/>
                          </a:solidFill>
                          <a:effectLst/>
                          <a:latin typeface="Calibri" panose="020F0502020204030204" pitchFamily="34" charset="0"/>
                        </a:rPr>
                        <a:t>.04d</a:t>
                      </a:r>
                      <a:r>
                        <a:rPr lang="de-DE" sz="800" b="1" i="0" u="none" strike="noStrike" baseline="0" dirty="0" smtClean="0">
                          <a:solidFill>
                            <a:schemeClr val="tx1"/>
                          </a:solidFill>
                          <a:effectLst/>
                          <a:latin typeface="Calibri" panose="020F0502020204030204" pitchFamily="34" charset="0"/>
                        </a:rPr>
                        <a:t> (258)</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100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P35 </a:t>
                      </a:r>
                      <a:r>
                        <a:rPr lang="de-DE" sz="800" b="0" i="0" u="none" strike="noStrike" dirty="0">
                          <a:solidFill>
                            <a:srgbClr val="000000"/>
                          </a:solidFill>
                          <a:effectLst/>
                          <a:latin typeface="Calibri" panose="020F0502020204030204" pitchFamily="34" charset="0"/>
                        </a:rPr>
                        <a:t>(CP)</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50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P27</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A0401-020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10x2ml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n=400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73663142"/>
              </p:ext>
            </p:extLst>
          </p:nvPr>
        </p:nvGraphicFramePr>
        <p:xfrm>
          <a:off x="5367752" y="2829266"/>
          <a:ext cx="1420957" cy="1940820"/>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TT</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17</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20%, -3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7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90 </a:t>
                      </a:r>
                      <a:r>
                        <a:rPr lang="de-DE" sz="800" b="0" i="0" u="none" strike="noStrike" dirty="0">
                          <a:solidFill>
                            <a:srgbClr val="000000"/>
                          </a:solidFill>
                          <a:effectLst/>
                          <a:latin typeface="Calibri" panose="020F0502020204030204" pitchFamily="34" charset="0"/>
                        </a:rPr>
                        <a:t>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COAG</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lin</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NO</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HI</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1</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TT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0401-020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727365" y="3631010"/>
            <a:ext cx="2092036" cy="307023"/>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P27: </a:t>
            </a:r>
            <a:r>
              <a:rPr lang="de-DE" sz="1600" dirty="0">
                <a:latin typeface="Calibri" panose="020F0502020204030204" pitchFamily="34" charset="0"/>
              </a:rPr>
              <a:t>T</a:t>
            </a:r>
            <a:r>
              <a:rPr lang="de-DE" sz="1600" dirty="0" smtClean="0">
                <a:latin typeface="Calibri" panose="020F0502020204030204" pitchFamily="34" charset="0"/>
              </a:rPr>
              <a:t>T reagent </a:t>
            </a:r>
            <a:endParaRPr lang="de-DE" sz="1600" dirty="0">
              <a:latin typeface="Calibri" panose="020F0502020204030204" pitchFamily="34" charset="0"/>
            </a:endParaRPr>
          </a:p>
        </p:txBody>
      </p:sp>
    </p:spTree>
    <p:extLst>
      <p:ext uri="{BB962C8B-B14F-4D97-AF65-F5344CB8AC3E}">
        <p14:creationId xmlns:p14="http://schemas.microsoft.com/office/powerpoint/2010/main" val="40854800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TT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0401-020</a:t>
            </a:r>
          </a:p>
        </p:txBody>
      </p:sp>
      <p:graphicFrame>
        <p:nvGraphicFramePr>
          <p:cNvPr id="4" name="Table 16"/>
          <p:cNvGraphicFramePr>
            <a:graphicFrameLocks noGrp="1"/>
          </p:cNvGraphicFramePr>
          <p:nvPr>
            <p:extLst>
              <p:ext uri="{D42A27DB-BD31-4B8C-83A1-F6EECF244321}">
                <p14:modId xmlns:p14="http://schemas.microsoft.com/office/powerpoint/2010/main" val="1614397201"/>
              </p:ext>
            </p:extLst>
          </p:nvPr>
        </p:nvGraphicFramePr>
        <p:xfrm>
          <a:off x="630384" y="796659"/>
          <a:ext cx="5652651" cy="1716444"/>
        </p:xfrm>
        <a:graphic>
          <a:graphicData uri="http://schemas.openxmlformats.org/drawingml/2006/table">
            <a:tbl>
              <a:tblPr>
                <a:tableStyleId>{2D5ABB26-0587-4C30-8999-92F81FD0307C}</a:tableStyleId>
              </a:tblPr>
              <a:tblGrid>
                <a:gridCol w="970138"/>
                <a:gridCol w="4682513"/>
              </a:tblGrid>
              <a:tr h="270164">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chemeClr val="bg1"/>
                          </a:solidFill>
                          <a:effectLst/>
                          <a:latin typeface="+mn-lt"/>
                          <a:ea typeface="+mn-ea"/>
                          <a:cs typeface="+mn-cs"/>
                        </a:rPr>
                        <a:t>TT- Ratio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r>
              <a:tr h="48209">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TT reagent and place it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tr>
              <a:tr h="0">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Wait</a:t>
                      </a:r>
                      <a:r>
                        <a:rPr lang="de-DE" sz="900" b="0" i="0" u="none" strike="noStrike" baseline="0" dirty="0" smtClean="0">
                          <a:solidFill>
                            <a:srgbClr val="000000"/>
                          </a:solidFill>
                          <a:effectLst/>
                          <a:latin typeface="Calibri" panose="020F0502020204030204" pitchFamily="34" charset="0"/>
                        </a:rPr>
                        <a: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tr>
              <a:tr h="0">
                <a:tc gridSpan="2">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chemeClr val="tx1"/>
                          </a:solidFill>
                          <a:effectLst/>
                          <a:latin typeface="Calibri" panose="020F0502020204030204" pitchFamily="34" charset="0"/>
                        </a:rPr>
                        <a:t>Procedure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TT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ENTRY=Manual</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smtClean="0">
                          <a:solidFill>
                            <a:srgbClr val="000000"/>
                          </a:solidFill>
                          <a:effectLst/>
                          <a:latin typeface="Calibri" panose="020F0502020204030204" pitchFamily="34" charset="0"/>
                          <a:ea typeface="+mn-ea"/>
                          <a:cs typeface="+mn-cs"/>
                        </a:rPr>
                        <a:t>Normal value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Verify and</a:t>
                      </a:r>
                      <a:r>
                        <a:rPr lang="de-DE" sz="900" b="0" i="0" u="none" strike="noStrike" kern="1200" baseline="0" dirty="0" smtClean="0">
                          <a:solidFill>
                            <a:srgbClr val="000000"/>
                          </a:solidFill>
                          <a:effectLst/>
                          <a:latin typeface="Calibri" panose="020F0502020204030204" pitchFamily="34" charset="0"/>
                          <a:ea typeface="+mn-ea"/>
                          <a:cs typeface="+mn-cs"/>
                        </a:rPr>
                        <a:t> save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Tree>
    <p:extLst>
      <p:ext uri="{BB962C8B-B14F-4D97-AF65-F5344CB8AC3E}">
        <p14:creationId xmlns:p14="http://schemas.microsoft.com/office/powerpoint/2010/main" val="42456649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688710" y="1884828"/>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3878885" y="736231"/>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320660683"/>
              </p:ext>
            </p:extLst>
          </p:nvPr>
        </p:nvGraphicFramePr>
        <p:xfrm>
          <a:off x="3245318" y="2839816"/>
          <a:ext cx="1669779" cy="2067979"/>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a:t>
                      </a:r>
                      <a:r>
                        <a:rPr lang="de-DE" altLang="zh-CN" sz="800" b="1" u="none" strike="noStrike" dirty="0" smtClean="0">
                          <a:effectLst/>
                          <a:latin typeface="Calibri" panose="020F0502020204030204" pitchFamily="34" charset="0"/>
                        </a:rPr>
                        <a:t>4</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a:t>
                      </a:r>
                      <a:r>
                        <a:rPr lang="de-DE" altLang="zh-CN" sz="800" b="1" i="0" u="none" strike="noStrike" dirty="0" smtClean="0">
                          <a:solidFill>
                            <a:schemeClr val="tx1"/>
                          </a:solidFill>
                          <a:effectLst/>
                          <a:latin typeface="Calibri" panose="020F0502020204030204" pitchFamily="34" charset="0"/>
                        </a:rPr>
                        <a:t>7</a:t>
                      </a:r>
                      <a:r>
                        <a:rPr lang="de-DE" sz="800" b="1" i="0" u="none" strike="noStrike" dirty="0" smtClean="0">
                          <a:solidFill>
                            <a:schemeClr val="tx1"/>
                          </a:solidFill>
                          <a:effectLst/>
                          <a:latin typeface="Calibri" panose="020F0502020204030204" pitchFamily="34" charset="0"/>
                        </a:rPr>
                        <a:t>.04d</a:t>
                      </a:r>
                      <a:r>
                        <a:rPr lang="de-DE" sz="800" b="1" i="0" u="none" strike="noStrike" baseline="0" dirty="0" smtClean="0">
                          <a:solidFill>
                            <a:schemeClr val="tx1"/>
                          </a:solidFill>
                          <a:effectLst/>
                          <a:latin typeface="Calibri" panose="020F0502020204030204" pitchFamily="34" charset="0"/>
                        </a:rPr>
                        <a:t> (258)</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10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P35 </a:t>
                      </a:r>
                      <a:r>
                        <a:rPr lang="de-DE" sz="800" b="0" i="0" u="none" strike="noStrike" dirty="0">
                          <a:solidFill>
                            <a:srgbClr val="000000"/>
                          </a:solidFill>
                          <a:effectLst/>
                          <a:latin typeface="Calibri" panose="020F0502020204030204" pitchFamily="34" charset="0"/>
                        </a:rPr>
                        <a:t>(CP)</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90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P39</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50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P29</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A0501-010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5x2ml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A0501-025</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5x5ml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n=500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6456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A0511-020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10x2ml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n=400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A0511-050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10x5ml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n=1000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2567260836"/>
              </p:ext>
            </p:extLst>
          </p:nvPr>
        </p:nvGraphicFramePr>
        <p:xfrm>
          <a:off x="5367752" y="2829266"/>
          <a:ext cx="1420957" cy="1940820"/>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FIB</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769</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 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3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90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COAG</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logXY</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YES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MIN</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1</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4</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1</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FIB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05xx-xxx</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727365" y="3631010"/>
            <a:ext cx="2092036" cy="1045687"/>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P29: FIB </a:t>
            </a:r>
            <a:r>
              <a:rPr lang="de-DE" sz="1600" dirty="0">
                <a:latin typeface="Calibri" panose="020F0502020204030204" pitchFamily="34" charset="0"/>
              </a:rPr>
              <a:t>reagent</a:t>
            </a:r>
            <a:endParaRPr lang="de-DE" sz="1600" dirty="0" smtClean="0">
              <a:latin typeface="Calibri" panose="020F0502020204030204" pitchFamily="34" charset="0"/>
            </a:endParaRPr>
          </a:p>
          <a:p>
            <a:endParaRPr lang="de-DE" sz="600" dirty="0" smtClean="0"/>
          </a:p>
          <a:p>
            <a:r>
              <a:rPr lang="de-DE" sz="1600" dirty="0" smtClean="0">
                <a:latin typeface="Calibri" panose="020F0502020204030204" pitchFamily="34" charset="0"/>
              </a:rPr>
              <a:t>P39</a:t>
            </a:r>
            <a:r>
              <a:rPr lang="de-DE" sz="1600" dirty="0">
                <a:latin typeface="Calibri" panose="020F0502020204030204" pitchFamily="34" charset="0"/>
              </a:rPr>
              <a:t>: IBS </a:t>
            </a:r>
            <a:r>
              <a:rPr lang="de-DE" sz="1600" dirty="0" smtClean="0">
                <a:latin typeface="Calibri" panose="020F0502020204030204" pitchFamily="34" charset="0"/>
              </a:rPr>
              <a:t>buffer</a:t>
            </a:r>
          </a:p>
          <a:p>
            <a:endParaRPr lang="de-DE" sz="1000" dirty="0">
              <a:latin typeface="Calibri" panose="020F0502020204030204" pitchFamily="34" charset="0"/>
            </a:endParaRPr>
          </a:p>
          <a:p>
            <a:r>
              <a:rPr lang="de-DE" sz="1600" dirty="0" smtClean="0">
                <a:latin typeface="Calibri" panose="020F0502020204030204" pitchFamily="34" charset="0"/>
              </a:rPr>
              <a:t> </a:t>
            </a:r>
            <a:endParaRPr lang="de-DE" sz="1600" dirty="0">
              <a:latin typeface="Calibri" panose="020F0502020204030204" pitchFamily="34" charset="0"/>
            </a:endParaRPr>
          </a:p>
        </p:txBody>
      </p:sp>
    </p:spTree>
    <p:extLst>
      <p:ext uri="{BB962C8B-B14F-4D97-AF65-F5344CB8AC3E}">
        <p14:creationId xmlns:p14="http://schemas.microsoft.com/office/powerpoint/2010/main" val="28231656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55204827"/>
              </p:ext>
            </p:extLst>
          </p:nvPr>
        </p:nvGraphicFramePr>
        <p:xfrm>
          <a:off x="630384" y="796659"/>
          <a:ext cx="5652651" cy="3757674"/>
        </p:xfrm>
        <a:graphic>
          <a:graphicData uri="http://schemas.openxmlformats.org/drawingml/2006/table">
            <a:tbl>
              <a:tblPr>
                <a:tableStyleId>{2D5ABB26-0587-4C30-8999-92F81FD0307C}</a:tableStyleId>
              </a:tblPr>
              <a:tblGrid>
                <a:gridCol w="970138"/>
                <a:gridCol w="1725788"/>
                <a:gridCol w="1867503"/>
                <a:gridCol w="1089222"/>
              </a:tblGrid>
              <a:tr h="270164">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FIB-mg/dL (g/L)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200891">
                <a:tc gridSpan="4">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2ml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3x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FIB reagent and place it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2 empty tubes into </a:t>
                      </a:r>
                      <a:r>
                        <a:rPr lang="de-DE" sz="900" b="0" i="0" u="none" strike="noStrike" baseline="0" dirty="0" smtClean="0">
                          <a:solidFill>
                            <a:srgbClr val="000000"/>
                          </a:solidFill>
                          <a:effectLst/>
                          <a:latin typeface="Calibri" panose="020F0502020204030204" pitchFamily="34" charset="0"/>
                        </a:rPr>
                        <a:t>P02 and P03</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smtClean="0">
                          <a:solidFill>
                            <a:srgbClr val="000000"/>
                          </a:solidFill>
                          <a:effectLst/>
                          <a:latin typeface="Calibri" panose="020F0502020204030204" pitchFamily="34" charset="0"/>
                        </a:rPr>
                        <a:t>Wait for</a:t>
                      </a:r>
                      <a:r>
                        <a:rPr lang="de-DE" sz="900" b="0" i="0" u="none" strike="noStrike" baseline="0" dirty="0" smtClean="0">
                          <a:solidFill>
                            <a:srgbClr val="000000"/>
                          </a:solidFill>
                          <a:effectLst/>
                          <a:latin typeface="Calibri" panose="020F0502020204030204" pitchFamily="34" charset="0"/>
                        </a:rPr>
                        <a:t> 3</a:t>
                      </a:r>
                      <a:r>
                        <a:rPr lang="de-DE" sz="900" b="0" i="0" u="none" strike="noStrike" dirty="0" smtClean="0">
                          <a:solidFill>
                            <a:srgbClr val="000000"/>
                          </a:solidFill>
                          <a:effectLst/>
                          <a:latin typeface="Calibri" panose="020F0502020204030204" pitchFamily="34" charset="0"/>
                        </a:rPr>
                        <a:t>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4">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FIB</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mg/dL or g/L</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299611">
                <a:tc gridSpan="4">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smtClean="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500 mg/dL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5.0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250 mg/dL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8.0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125 mg/dL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16.0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83 mg/dL</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23.0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FIB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05xx-xxx</a:t>
            </a:r>
          </a:p>
        </p:txBody>
      </p:sp>
    </p:spTree>
    <p:extLst>
      <p:ext uri="{BB962C8B-B14F-4D97-AF65-F5344CB8AC3E}">
        <p14:creationId xmlns:p14="http://schemas.microsoft.com/office/powerpoint/2010/main" val="42251705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702518" y="1902584"/>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3176338" y="1476609"/>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1440526115"/>
              </p:ext>
            </p:extLst>
          </p:nvPr>
        </p:nvGraphicFramePr>
        <p:xfrm>
          <a:off x="3245318" y="2839816"/>
          <a:ext cx="1669779" cy="1680619"/>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a:t>
                      </a:r>
                      <a:r>
                        <a:rPr lang="de-DE" altLang="zh-CN" sz="800" b="1" u="none" strike="noStrike" dirty="0" smtClean="0">
                          <a:effectLst/>
                          <a:latin typeface="Calibri" panose="020F0502020204030204" pitchFamily="34" charset="0"/>
                        </a:rPr>
                        <a:t>4</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a:t>
                      </a:r>
                      <a:r>
                        <a:rPr lang="de-DE" altLang="zh-CN" sz="800" b="1" i="0" u="none" strike="noStrike" dirty="0" smtClean="0">
                          <a:solidFill>
                            <a:schemeClr val="tx1"/>
                          </a:solidFill>
                          <a:effectLst/>
                          <a:latin typeface="Calibri" panose="020F0502020204030204" pitchFamily="34" charset="0"/>
                        </a:rPr>
                        <a:t>7</a:t>
                      </a:r>
                      <a:r>
                        <a:rPr lang="de-DE" sz="800" b="1" i="0" u="none" strike="noStrike" dirty="0" smtClean="0">
                          <a:solidFill>
                            <a:schemeClr val="tx1"/>
                          </a:solidFill>
                          <a:effectLst/>
                          <a:latin typeface="Calibri" panose="020F0502020204030204" pitchFamily="34" charset="0"/>
                        </a:rPr>
                        <a:t>.04d</a:t>
                      </a:r>
                      <a:r>
                        <a:rPr lang="de-DE" sz="800" b="1" i="0" u="none" strike="noStrike" baseline="0" dirty="0" smtClean="0">
                          <a:solidFill>
                            <a:schemeClr val="tx1"/>
                          </a:solidFill>
                          <a:effectLst/>
                          <a:latin typeface="Calibri" panose="020F0502020204030204" pitchFamily="34" charset="0"/>
                        </a:rPr>
                        <a:t> (258)</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4</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P35 </a:t>
                      </a:r>
                      <a:r>
                        <a:rPr lang="de-DE" sz="800" b="0" i="0" u="none" strike="noStrike" dirty="0">
                          <a:solidFill>
                            <a:srgbClr val="000000"/>
                          </a:solidFill>
                          <a:effectLst/>
                          <a:latin typeface="Calibri" panose="020F0502020204030204" pitchFamily="34" charset="0"/>
                        </a:rPr>
                        <a:t>(CP)</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36</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P39</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25</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P28</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100</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P32</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C1010-020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kit</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n=360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532874229"/>
              </p:ext>
            </p:extLst>
          </p:nvPr>
        </p:nvGraphicFramePr>
        <p:xfrm>
          <a:off x="5367752" y="2829266"/>
          <a:ext cx="1420957" cy="1940820"/>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AT</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36611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 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15 </a:t>
                      </a:r>
                      <a:r>
                        <a:rPr lang="de-DE" sz="800" b="0" i="0" u="none" strike="noStrike" dirty="0">
                          <a:solidFill>
                            <a:srgbClr val="000000"/>
                          </a:solidFill>
                          <a:effectLst/>
                          <a:latin typeface="Calibri" panose="020F0502020204030204" pitchFamily="34" charset="0"/>
                        </a:rPr>
                        <a:t>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 </a:t>
                      </a:r>
                      <a:r>
                        <a:rPr lang="de-DE" sz="800" b="0" i="0" u="none" strike="noStrike" dirty="0">
                          <a:solidFill>
                            <a:srgbClr val="000000"/>
                          </a:solidFill>
                          <a:effectLst/>
                          <a:latin typeface="Calibri" panose="020F0502020204030204" pitchFamily="34" charset="0"/>
                        </a:rPr>
                        <a:t>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90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CHROM</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lin</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NO</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i="0" u="none" strike="noStrike" dirty="0" smtClean="0">
                          <a:solidFill>
                            <a:schemeClr val="tx1"/>
                          </a:solidFill>
                          <a:effectLst/>
                          <a:latin typeface="Calibri" panose="020F0502020204030204" pitchFamily="34" charset="0"/>
                        </a:rPr>
                        <a:t>LIMIT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350</a:t>
                      </a:r>
                      <a:r>
                        <a:rPr lang="de-DE" sz="800" b="0" i="0" u="none" strike="noStrike" baseline="0" dirty="0" smtClean="0">
                          <a:solidFill>
                            <a:srgbClr val="000000"/>
                          </a:solidFill>
                          <a:effectLst/>
                          <a:latin typeface="Calibri" panose="020F0502020204030204" pitchFamily="34" charset="0"/>
                        </a:rPr>
                        <a:t> mE</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1</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3657601" y="41562"/>
            <a:ext cx="3338421"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TEChrom</a:t>
            </a:r>
            <a:r>
              <a:rPr lang="de-DE" sz="1600" i="1" kern="1200" dirty="0" smtClean="0">
                <a:latin typeface="Arial Black" panose="020B0A04020102020204" pitchFamily="34" charset="0"/>
                <a:ea typeface="+mj-ea"/>
                <a:cs typeface="+mj-cs"/>
              </a:rPr>
              <a:t> AT liquid (anti-Xa)</a:t>
            </a:r>
            <a:r>
              <a:rPr lang="de-DE" sz="1600" i="1" kern="1200" baseline="0" dirty="0" smtClean="0">
                <a:latin typeface="Arial Black" panose="020B0A04020102020204" pitchFamily="34" charset="0"/>
                <a:ea typeface="+mj-ea"/>
                <a:cs typeface="+mj-cs"/>
              </a:rPr>
              <a:t>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C1010</a:t>
            </a:r>
            <a:r>
              <a:rPr lang="de-DE" sz="900" i="1" kern="1200" baseline="0" dirty="0" smtClean="0">
                <a:latin typeface="Arial Black" panose="020B0A04020102020204" pitchFamily="34" charset="0"/>
                <a:ea typeface="+mj-ea"/>
                <a:cs typeface="+mj-cs"/>
              </a:rPr>
              <a:t>-020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727365" y="3631010"/>
            <a:ext cx="2291880" cy="1230353"/>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P32: </a:t>
            </a:r>
            <a:r>
              <a:rPr lang="de-DE" sz="1600" dirty="0">
                <a:latin typeface="Calibri" panose="020F0502020204030204" pitchFamily="34" charset="0"/>
              </a:rPr>
              <a:t>Factor Xa reagent</a:t>
            </a:r>
          </a:p>
          <a:p>
            <a:r>
              <a:rPr lang="de-DE" sz="1600" dirty="0" smtClean="0">
                <a:latin typeface="Calibri" panose="020F0502020204030204" pitchFamily="34" charset="0"/>
              </a:rPr>
              <a:t>P28: </a:t>
            </a:r>
            <a:r>
              <a:rPr lang="de-DE" sz="1600" dirty="0">
                <a:latin typeface="Calibri" panose="020F0502020204030204" pitchFamily="34" charset="0"/>
              </a:rPr>
              <a:t>Factor Xa Substrate</a:t>
            </a:r>
          </a:p>
          <a:p>
            <a:endParaRPr lang="de-DE" sz="600" dirty="0" smtClean="0"/>
          </a:p>
          <a:p>
            <a:endParaRPr lang="de-DE" sz="600" dirty="0" smtClean="0"/>
          </a:p>
          <a:p>
            <a:r>
              <a:rPr lang="de-DE" sz="1600" dirty="0" smtClean="0">
                <a:latin typeface="Calibri" panose="020F0502020204030204" pitchFamily="34" charset="0"/>
              </a:rPr>
              <a:t>P39</a:t>
            </a:r>
            <a:r>
              <a:rPr lang="de-DE" sz="1600" dirty="0">
                <a:latin typeface="Calibri" panose="020F0502020204030204" pitchFamily="34" charset="0"/>
              </a:rPr>
              <a:t>: IBS </a:t>
            </a:r>
            <a:r>
              <a:rPr lang="de-DE" sz="1600" dirty="0" smtClean="0">
                <a:latin typeface="Calibri" panose="020F0502020204030204" pitchFamily="34" charset="0"/>
              </a:rPr>
              <a:t>buffer</a:t>
            </a:r>
          </a:p>
          <a:p>
            <a:r>
              <a:rPr lang="de-DE" sz="1600" dirty="0" smtClean="0">
                <a:latin typeface="Calibri" panose="020F0502020204030204" pitchFamily="34" charset="0"/>
              </a:rPr>
              <a:t> </a:t>
            </a:r>
            <a:endParaRPr lang="de-DE" sz="1600" dirty="0">
              <a:latin typeface="Calibri" panose="020F0502020204030204" pitchFamily="34" charset="0"/>
            </a:endParaRPr>
          </a:p>
        </p:txBody>
      </p:sp>
      <p:sp>
        <p:nvSpPr>
          <p:cNvPr id="9" name="Down Arrow 6"/>
          <p:cNvSpPr/>
          <p:nvPr/>
        </p:nvSpPr>
        <p:spPr>
          <a:xfrm>
            <a:off x="4705149" y="1476609"/>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24962985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3420313358"/>
              </p:ext>
            </p:extLst>
          </p:nvPr>
        </p:nvGraphicFramePr>
        <p:xfrm>
          <a:off x="630384" y="796659"/>
          <a:ext cx="5652651" cy="3613046"/>
        </p:xfrm>
        <a:graphic>
          <a:graphicData uri="http://schemas.openxmlformats.org/drawingml/2006/table">
            <a:tbl>
              <a:tblPr>
                <a:tableStyleId>{2D5ABB26-0587-4C30-8999-92F81FD0307C}</a:tableStyleId>
              </a:tblPr>
              <a:tblGrid>
                <a:gridCol w="970138"/>
                <a:gridCol w="1725788"/>
                <a:gridCol w="1867503"/>
                <a:gridCol w="1089222"/>
              </a:tblGrid>
              <a:tr h="270164">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AT-%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200891">
                <a:tc gridSpan="4">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2ml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3x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baseline="0" dirty="0" smtClean="0">
                          <a:solidFill>
                            <a:srgbClr val="000000"/>
                          </a:solidFill>
                          <a:effectLst/>
                          <a:latin typeface="Calibri" panose="020F0502020204030204" pitchFamily="34" charset="0"/>
                        </a:rPr>
                        <a:t>Place AT liquid reagent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2 empty tubes into </a:t>
                      </a:r>
                      <a:r>
                        <a:rPr lang="de-DE" sz="900" b="0" i="0" u="none" strike="noStrike" baseline="0" dirty="0" smtClean="0">
                          <a:solidFill>
                            <a:srgbClr val="000000"/>
                          </a:solidFill>
                          <a:effectLst/>
                          <a:latin typeface="Calibri" panose="020F0502020204030204" pitchFamily="34" charset="0"/>
                        </a:rPr>
                        <a:t>P02 and P03</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smtClean="0">
                          <a:solidFill>
                            <a:srgbClr val="000000"/>
                          </a:solidFill>
                          <a:effectLst/>
                          <a:latin typeface="Calibri" panose="020F0502020204030204" pitchFamily="34" charset="0"/>
                        </a:rPr>
                        <a:t>Wait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4">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AT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299611">
                <a:tc gridSpan="4">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smtClean="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104 %  </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0,053</a:t>
                      </a:r>
                      <a:r>
                        <a:rPr lang="de-DE" sz="900" b="0" i="0" u="none" strike="noStrike" kern="1200" baseline="0" dirty="0" smtClean="0">
                          <a:solidFill>
                            <a:srgbClr val="000000"/>
                          </a:solidFill>
                          <a:effectLst/>
                          <a:latin typeface="Calibri" panose="020F0502020204030204" pitchFamily="34" charset="0"/>
                          <a:ea typeface="+mn-ea"/>
                          <a:cs typeface="+mn-cs"/>
                        </a:rPr>
                        <a:t> 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52 %</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0,309 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26 % </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0,428 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5" name="Textfeld 13"/>
          <p:cNvSpPr txBox="1"/>
          <p:nvPr/>
        </p:nvSpPr>
        <p:spPr>
          <a:xfrm>
            <a:off x="3657601" y="41562"/>
            <a:ext cx="3338421"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TEChrom</a:t>
            </a:r>
            <a:r>
              <a:rPr lang="de-DE" sz="1600" i="1" kern="1200" dirty="0" smtClean="0">
                <a:latin typeface="Arial Black" panose="020B0A04020102020204" pitchFamily="34" charset="0"/>
                <a:ea typeface="+mj-ea"/>
                <a:cs typeface="+mj-cs"/>
              </a:rPr>
              <a:t> AT liquid (anti-Xa)</a:t>
            </a:r>
            <a:r>
              <a:rPr lang="de-DE" sz="1600" i="1" kern="1200" baseline="0" dirty="0" smtClean="0">
                <a:latin typeface="Arial Black" panose="020B0A04020102020204" pitchFamily="34" charset="0"/>
                <a:ea typeface="+mj-ea"/>
                <a:cs typeface="+mj-cs"/>
              </a:rPr>
              <a:t>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C1010</a:t>
            </a:r>
            <a:r>
              <a:rPr lang="de-DE" sz="900" i="1" kern="1200" baseline="0" dirty="0" smtClean="0">
                <a:latin typeface="Arial Black" panose="020B0A04020102020204" pitchFamily="34" charset="0"/>
                <a:ea typeface="+mj-ea"/>
                <a:cs typeface="+mj-cs"/>
              </a:rPr>
              <a:t>-020</a:t>
            </a:r>
          </a:p>
        </p:txBody>
      </p:sp>
    </p:spTree>
    <p:extLst>
      <p:ext uri="{BB962C8B-B14F-4D97-AF65-F5344CB8AC3E}">
        <p14:creationId xmlns:p14="http://schemas.microsoft.com/office/powerpoint/2010/main" val="34328231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24733" y="2281276"/>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3171516" y="1465903"/>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2375002205"/>
              </p:ext>
            </p:extLst>
          </p:nvPr>
        </p:nvGraphicFramePr>
        <p:xfrm>
          <a:off x="3245318" y="2839816"/>
          <a:ext cx="1669779" cy="1680619"/>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a:t>
                      </a:r>
                      <a:r>
                        <a:rPr lang="de-DE" altLang="zh-CN" sz="800" b="1" u="none" strike="noStrike" dirty="0" smtClean="0">
                          <a:effectLst/>
                          <a:latin typeface="Calibri" panose="020F0502020204030204" pitchFamily="34" charset="0"/>
                        </a:rPr>
                        <a:t>4</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a:t>
                      </a:r>
                      <a:r>
                        <a:rPr lang="de-DE" altLang="zh-CN" sz="800" b="1" i="0" u="none" strike="noStrike" dirty="0" smtClean="0">
                          <a:solidFill>
                            <a:schemeClr val="tx1"/>
                          </a:solidFill>
                          <a:effectLst/>
                          <a:latin typeface="Calibri" panose="020F0502020204030204" pitchFamily="34" charset="0"/>
                        </a:rPr>
                        <a:t>7</a:t>
                      </a:r>
                      <a:r>
                        <a:rPr lang="de-DE" sz="800" b="1" i="0" u="none" strike="noStrike" dirty="0" smtClean="0">
                          <a:solidFill>
                            <a:schemeClr val="tx1"/>
                          </a:solidFill>
                          <a:effectLst/>
                          <a:latin typeface="Calibri" panose="020F0502020204030204" pitchFamily="34" charset="0"/>
                        </a:rPr>
                        <a:t>.04d</a:t>
                      </a:r>
                      <a:r>
                        <a:rPr lang="de-DE" sz="800" b="1" i="0" u="none" strike="noStrike" baseline="0" dirty="0" smtClean="0">
                          <a:solidFill>
                            <a:schemeClr val="tx1"/>
                          </a:solidFill>
                          <a:effectLst/>
                          <a:latin typeface="Calibri" panose="020F0502020204030204" pitchFamily="34" charset="0"/>
                        </a:rPr>
                        <a:t> (258)</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4</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P35 </a:t>
                      </a:r>
                      <a:r>
                        <a:rPr lang="de-DE" sz="800" b="0" i="0" u="none" strike="noStrike" dirty="0">
                          <a:solidFill>
                            <a:srgbClr val="000000"/>
                          </a:solidFill>
                          <a:effectLst/>
                          <a:latin typeface="Calibri" panose="020F0502020204030204" pitchFamily="34" charset="0"/>
                        </a:rPr>
                        <a:t>(CP)</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316</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P40</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270</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60</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P32</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60</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P28</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C1000-010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kit</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smtClean="0">
                          <a:solidFill>
                            <a:srgbClr val="000000"/>
                          </a:solidFill>
                          <a:effectLst/>
                          <a:latin typeface="Calibri" panose="020F0502020204030204" pitchFamily="34" charset="0"/>
                        </a:rPr>
                        <a:t>n=166</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04188075"/>
              </p:ext>
            </p:extLst>
          </p:nvPr>
        </p:nvGraphicFramePr>
        <p:xfrm>
          <a:off x="5367752" y="2829266"/>
          <a:ext cx="1420957" cy="1940820"/>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AT</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36611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 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25</a:t>
                      </a:r>
                      <a:r>
                        <a:rPr lang="de-DE" sz="800" b="0" i="0" u="none" strike="noStrike" baseline="0" dirty="0" smtClean="0">
                          <a:solidFill>
                            <a:srgbClr val="000000"/>
                          </a:solidFill>
                          <a:effectLst/>
                          <a:latin typeface="Calibri" panose="020F0502020204030204" pitchFamily="34" charset="0"/>
                        </a:rPr>
                        <a:t> </a:t>
                      </a:r>
                      <a:r>
                        <a:rPr lang="de-DE" sz="800" b="0" i="0" u="none" strike="noStrike" dirty="0" smtClean="0">
                          <a:solidFill>
                            <a:srgbClr val="000000"/>
                          </a:solidFill>
                          <a:effectLst/>
                          <a:latin typeface="Calibri" panose="020F0502020204030204" pitchFamily="34" charset="0"/>
                        </a:rPr>
                        <a:t>s</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r>
                        <a:rPr lang="de-DE" sz="800" b="0" i="0" u="none" strike="noStrike" baseline="0" dirty="0" smtClean="0">
                          <a:solidFill>
                            <a:srgbClr val="000000"/>
                          </a:solidFill>
                          <a:effectLst/>
                          <a:latin typeface="Calibri" panose="020F0502020204030204" pitchFamily="34" charset="0"/>
                        </a:rPr>
                        <a:t> </a:t>
                      </a:r>
                      <a:r>
                        <a:rPr lang="de-DE" sz="800" b="0" i="0" u="none" strike="noStrike" dirty="0" smtClean="0">
                          <a:solidFill>
                            <a:srgbClr val="000000"/>
                          </a:solidFill>
                          <a:effectLst/>
                          <a:latin typeface="Calibri" panose="020F0502020204030204" pitchFamily="34" charset="0"/>
                        </a:rPr>
                        <a:t>s</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90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CHROM</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lin</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NO</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i="0" u="none" strike="noStrike" dirty="0" smtClean="0">
                          <a:solidFill>
                            <a:schemeClr val="tx1"/>
                          </a:solidFill>
                          <a:effectLst/>
                          <a:latin typeface="Calibri" panose="020F0502020204030204" pitchFamily="34" charset="0"/>
                        </a:rPr>
                        <a:t>LIMIT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350 mE</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1</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NO</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399472" y="41562"/>
            <a:ext cx="2596550"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TEChrom</a:t>
            </a:r>
            <a:r>
              <a:rPr lang="de-DE" sz="1600" i="1" kern="1200" dirty="0" smtClean="0">
                <a:latin typeface="Arial Black" panose="020B0A04020102020204" pitchFamily="34" charset="0"/>
                <a:ea typeface="+mj-ea"/>
                <a:cs typeface="+mj-cs"/>
              </a:rPr>
              <a:t> AT (anti-Xa)</a:t>
            </a:r>
            <a:r>
              <a:rPr lang="de-DE" sz="1600" i="1" kern="1200" baseline="0" dirty="0" smtClean="0">
                <a:latin typeface="Arial Black" panose="020B0A04020102020204" pitchFamily="34" charset="0"/>
                <a:ea typeface="+mj-ea"/>
                <a:cs typeface="+mj-cs"/>
              </a:rPr>
              <a:t>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C1000</a:t>
            </a:r>
            <a:r>
              <a:rPr lang="de-DE" sz="900" i="1" kern="1200" baseline="0" dirty="0" smtClean="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727365" y="3631010"/>
            <a:ext cx="2291880" cy="1384241"/>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P32: </a:t>
            </a:r>
            <a:r>
              <a:rPr lang="de-DE" sz="1600" dirty="0">
                <a:latin typeface="Calibri" panose="020F0502020204030204" pitchFamily="34" charset="0"/>
              </a:rPr>
              <a:t>Factor Xa reagent</a:t>
            </a:r>
          </a:p>
          <a:p>
            <a:r>
              <a:rPr lang="de-DE" sz="1600" dirty="0" smtClean="0">
                <a:latin typeface="Calibri" panose="020F0502020204030204" pitchFamily="34" charset="0"/>
              </a:rPr>
              <a:t>P28: </a:t>
            </a:r>
            <a:r>
              <a:rPr lang="de-DE" sz="1600" dirty="0">
                <a:latin typeface="Calibri" panose="020F0502020204030204" pitchFamily="34" charset="0"/>
              </a:rPr>
              <a:t>Factor Xa Substrate</a:t>
            </a:r>
          </a:p>
          <a:p>
            <a:endParaRPr lang="de-DE" sz="600" dirty="0" smtClean="0"/>
          </a:p>
          <a:p>
            <a:endParaRPr lang="de-DE" sz="600" dirty="0" smtClean="0"/>
          </a:p>
          <a:p>
            <a:r>
              <a:rPr lang="de-DE" sz="1600" dirty="0" smtClean="0">
                <a:latin typeface="Calibri" panose="020F0502020204030204" pitchFamily="34" charset="0"/>
              </a:rPr>
              <a:t>P40: Sample Diluent </a:t>
            </a:r>
          </a:p>
          <a:p>
            <a:r>
              <a:rPr lang="de-DE" sz="1000" dirty="0" smtClean="0">
                <a:latin typeface="Calibri" panose="020F0502020204030204" pitchFamily="34" charset="0"/>
              </a:rPr>
              <a:t>(1:5 working solution)</a:t>
            </a:r>
          </a:p>
          <a:p>
            <a:r>
              <a:rPr lang="de-DE" sz="1600" dirty="0" smtClean="0">
                <a:latin typeface="Calibri" panose="020F0502020204030204" pitchFamily="34" charset="0"/>
              </a:rPr>
              <a:t> </a:t>
            </a:r>
            <a:endParaRPr lang="de-DE" sz="1600" dirty="0">
              <a:latin typeface="Calibri" panose="020F0502020204030204" pitchFamily="34" charset="0"/>
            </a:endParaRPr>
          </a:p>
        </p:txBody>
      </p:sp>
      <p:sp>
        <p:nvSpPr>
          <p:cNvPr id="9" name="Down Arrow 6"/>
          <p:cNvSpPr/>
          <p:nvPr/>
        </p:nvSpPr>
        <p:spPr>
          <a:xfrm>
            <a:off x="4704116" y="1476609"/>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34281471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413314923"/>
              </p:ext>
            </p:extLst>
          </p:nvPr>
        </p:nvGraphicFramePr>
        <p:xfrm>
          <a:off x="630384" y="796659"/>
          <a:ext cx="5652651" cy="2879551"/>
        </p:xfrm>
        <a:graphic>
          <a:graphicData uri="http://schemas.openxmlformats.org/drawingml/2006/table">
            <a:tbl>
              <a:tblPr>
                <a:tableStyleId>{2D5ABB26-0587-4C30-8999-92F81FD0307C}</a:tableStyleId>
              </a:tblPr>
              <a:tblGrid>
                <a:gridCol w="970138"/>
                <a:gridCol w="3593291"/>
                <a:gridCol w="1089222"/>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AT-%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r>
              <a:tr h="200891">
                <a:tc gridSpan="3">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dirty="0" smtClean="0">
                          <a:solidFill>
                            <a:schemeClr val="tx1"/>
                          </a:solidFill>
                          <a:effectLst/>
                          <a:latin typeface="Calibri" panose="020F0502020204030204" pitchFamily="34" charset="0"/>
                        </a:rPr>
                        <a:t>Sample</a:t>
                      </a:r>
                      <a:r>
                        <a:rPr lang="de-DE" sz="900" b="0" i="0" u="none" strike="noStrike" baseline="0" dirty="0" smtClean="0">
                          <a:solidFill>
                            <a:schemeClr val="tx1"/>
                          </a:solidFill>
                          <a:effectLst/>
                          <a:latin typeface="Calibri" panose="020F0502020204030204" pitchFamily="34" charset="0"/>
                        </a:rPr>
                        <a:t> dilution (1:5 working solution)</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5ml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3x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baseline="0" dirty="0" smtClean="0">
                          <a:solidFill>
                            <a:srgbClr val="000000"/>
                          </a:solidFill>
                          <a:effectLst/>
                          <a:latin typeface="Calibri" panose="020F0502020204030204" pitchFamily="34" charset="0"/>
                        </a:rPr>
                        <a:t>Place AT reagent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2 empty tubes into </a:t>
                      </a:r>
                      <a:r>
                        <a:rPr lang="de-DE" sz="900" b="0" i="0" u="none" strike="noStrike" baseline="0" dirty="0" smtClean="0">
                          <a:solidFill>
                            <a:srgbClr val="000000"/>
                          </a:solidFill>
                          <a:effectLst/>
                          <a:latin typeface="Calibri" panose="020F0502020204030204" pitchFamily="34" charset="0"/>
                        </a:rPr>
                        <a:t>P02 and P03</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Wait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3">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AT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4" name="Textfeld 13"/>
          <p:cNvSpPr txBox="1"/>
          <p:nvPr/>
        </p:nvSpPr>
        <p:spPr>
          <a:xfrm>
            <a:off x="4399472" y="41562"/>
            <a:ext cx="2596550"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TEChrom</a:t>
            </a:r>
            <a:r>
              <a:rPr lang="de-DE" sz="1600" i="1" kern="1200" dirty="0" smtClean="0">
                <a:latin typeface="Arial Black" panose="020B0A04020102020204" pitchFamily="34" charset="0"/>
                <a:ea typeface="+mj-ea"/>
                <a:cs typeface="+mj-cs"/>
              </a:rPr>
              <a:t> AT (anti-Xa)</a:t>
            </a:r>
            <a:r>
              <a:rPr lang="de-DE" sz="1600" i="1" kern="1200" baseline="0" dirty="0" smtClean="0">
                <a:latin typeface="Arial Black" panose="020B0A04020102020204" pitchFamily="34" charset="0"/>
                <a:ea typeface="+mj-ea"/>
                <a:cs typeface="+mj-cs"/>
              </a:rPr>
              <a:t>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C1000</a:t>
            </a:r>
            <a:r>
              <a:rPr lang="de-DE" sz="900" i="1" kern="1200" baseline="0" dirty="0" smtClean="0">
                <a:latin typeface="Arial Black" panose="020B0A04020102020204" pitchFamily="34" charset="0"/>
                <a:ea typeface="+mj-ea"/>
                <a:cs typeface="+mj-cs"/>
              </a:rPr>
              <a:t>-010</a:t>
            </a:r>
          </a:p>
        </p:txBody>
      </p:sp>
    </p:spTree>
    <p:extLst>
      <p:ext uri="{BB962C8B-B14F-4D97-AF65-F5344CB8AC3E}">
        <p14:creationId xmlns:p14="http://schemas.microsoft.com/office/powerpoint/2010/main" val="39850053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5"/>
          <p:cNvGraphicFramePr>
            <a:graphicFrameLocks noGrp="1"/>
          </p:cNvGraphicFramePr>
          <p:nvPr>
            <p:extLst>
              <p:ext uri="{D42A27DB-BD31-4B8C-83A1-F6EECF244321}">
                <p14:modId xmlns:p14="http://schemas.microsoft.com/office/powerpoint/2010/main" val="3314432369"/>
              </p:ext>
            </p:extLst>
          </p:nvPr>
        </p:nvGraphicFramePr>
        <p:xfrm>
          <a:off x="768921" y="326398"/>
          <a:ext cx="5839691" cy="1584960"/>
        </p:xfrm>
        <a:graphic>
          <a:graphicData uri="http://schemas.openxmlformats.org/drawingml/2006/table">
            <a:tbl>
              <a:tblPr firstRow="1" bandRow="1">
                <a:tableStyleId>{2D5ABB26-0587-4C30-8999-92F81FD0307C}</a:tableStyleId>
              </a:tblPr>
              <a:tblGrid>
                <a:gridCol w="5839691"/>
              </a:tblGrid>
              <a:tr h="252000">
                <a:tc>
                  <a:txBody>
                    <a:bodyPr/>
                    <a:lstStyle/>
                    <a:p>
                      <a:r>
                        <a:rPr lang="de-DE" dirty="0" smtClean="0">
                          <a:solidFill>
                            <a:schemeClr val="bg1"/>
                          </a:solidFill>
                        </a:rPr>
                        <a:t>General</a:t>
                      </a:r>
                      <a:r>
                        <a:rPr lang="de-DE" baseline="0" dirty="0" smtClean="0">
                          <a:solidFill>
                            <a:schemeClr val="bg1"/>
                          </a:solidFill>
                        </a:rPr>
                        <a:t> Information</a:t>
                      </a:r>
                      <a:endParaRPr lang="de-DE" dirty="0">
                        <a:solidFill>
                          <a:schemeClr val="bg1"/>
                        </a:solidFill>
                      </a:endParaRPr>
                    </a:p>
                  </a:txBody>
                  <a:tcPr>
                    <a:solidFill>
                      <a:schemeClr val="bg2">
                        <a:lumMod val="75000"/>
                      </a:schemeClr>
                    </a:solidFill>
                  </a:tcPr>
                </a:tc>
              </a:tr>
              <a:tr h="252000">
                <a:tc>
                  <a:txBody>
                    <a:bodyPr/>
                    <a:lstStyle/>
                    <a:p>
                      <a:r>
                        <a:rPr lang="en-US" sz="1000" b="0" dirty="0" smtClean="0">
                          <a:latin typeface="Calibri" panose="020F0502020204030204" pitchFamily="34" charset="0"/>
                        </a:rPr>
                        <a:t>This book is intended as an essential guide of how and where to place the reagents onboard and how to setup the instrument. Further and detailed information can be read in the operation manual of instrument or the box insert of reagent.</a:t>
                      </a:r>
                    </a:p>
                    <a:p>
                      <a:endParaRPr lang="en-US" sz="1000" b="0" dirty="0" smtClean="0">
                        <a:latin typeface="Calibri" panose="020F0502020204030204" pitchFamily="34" charset="0"/>
                      </a:endParaRPr>
                    </a:p>
                    <a:p>
                      <a:r>
                        <a:rPr lang="en-US" sz="1000" b="0" dirty="0" smtClean="0">
                          <a:latin typeface="Calibri" panose="020F0502020204030204" pitchFamily="34" charset="0"/>
                        </a:rPr>
                        <a:t>The instrument protocol parameters stated in this book have been developed and validated by TECO GmbH to ensure highest performance and accuracy.  Any modifications of these parameters are completely under the responsibility of the user and can impact</a:t>
                      </a:r>
                      <a:r>
                        <a:rPr lang="en-US" sz="1000" b="0" baseline="0" dirty="0" smtClean="0">
                          <a:latin typeface="Calibri" panose="020F0502020204030204" pitchFamily="34" charset="0"/>
                        </a:rPr>
                        <a:t> </a:t>
                      </a:r>
                      <a:r>
                        <a:rPr lang="en-US" sz="1000" b="0" dirty="0" smtClean="0">
                          <a:latin typeface="Calibri" panose="020F0502020204030204" pitchFamily="34" charset="0"/>
                        </a:rPr>
                        <a:t>the quality of measurement. A full validation is required</a:t>
                      </a:r>
                      <a:r>
                        <a:rPr lang="en-US" sz="1000" b="0" baseline="0" dirty="0" smtClean="0">
                          <a:latin typeface="Calibri" panose="020F0502020204030204" pitchFamily="34" charset="0"/>
                        </a:rPr>
                        <a:t> after any change !</a:t>
                      </a:r>
                      <a:r>
                        <a:rPr lang="en-US" sz="1000" b="0" dirty="0" smtClean="0">
                          <a:latin typeface="Calibri" panose="020F0502020204030204" pitchFamily="34" charset="0"/>
                        </a:rPr>
                        <a:t> </a:t>
                      </a:r>
                    </a:p>
                  </a:txBody>
                  <a:tcPr/>
                </a:tc>
              </a:tr>
            </a:tbl>
          </a:graphicData>
        </a:graphic>
      </p:graphicFrame>
      <p:graphicFrame>
        <p:nvGraphicFramePr>
          <p:cNvPr id="9" name="Tabelle 8"/>
          <p:cNvGraphicFramePr>
            <a:graphicFrameLocks noGrp="1"/>
          </p:cNvGraphicFramePr>
          <p:nvPr>
            <p:extLst>
              <p:ext uri="{D42A27DB-BD31-4B8C-83A1-F6EECF244321}">
                <p14:modId xmlns:p14="http://schemas.microsoft.com/office/powerpoint/2010/main" val="2725483253"/>
              </p:ext>
            </p:extLst>
          </p:nvPr>
        </p:nvGraphicFramePr>
        <p:xfrm>
          <a:off x="782776" y="2106637"/>
          <a:ext cx="5832770" cy="1804431"/>
        </p:xfrm>
        <a:graphic>
          <a:graphicData uri="http://schemas.openxmlformats.org/drawingml/2006/table">
            <a:tbl>
              <a:tblPr firstRow="1" bandRow="1">
                <a:tableStyleId>{2D5ABB26-0587-4C30-8999-92F81FD0307C}</a:tableStyleId>
              </a:tblPr>
              <a:tblGrid>
                <a:gridCol w="827695"/>
                <a:gridCol w="1032175"/>
                <a:gridCol w="1061388"/>
                <a:gridCol w="2911512"/>
              </a:tblGrid>
              <a:tr h="252000">
                <a:tc gridSpan="4">
                  <a:txBody>
                    <a:bodyPr/>
                    <a:lstStyle/>
                    <a:p>
                      <a:r>
                        <a:rPr lang="de-DE" dirty="0" err="1" smtClean="0">
                          <a:solidFill>
                            <a:schemeClr val="bg1"/>
                          </a:solidFill>
                        </a:rPr>
                        <a:t>History</a:t>
                      </a:r>
                      <a:r>
                        <a:rPr lang="de-DE" baseline="0" dirty="0" smtClean="0">
                          <a:solidFill>
                            <a:schemeClr val="bg1"/>
                          </a:solidFill>
                        </a:rPr>
                        <a:t> </a:t>
                      </a:r>
                      <a:r>
                        <a:rPr lang="de-DE" baseline="0" dirty="0" err="1" smtClean="0">
                          <a:solidFill>
                            <a:schemeClr val="bg1"/>
                          </a:solidFill>
                        </a:rPr>
                        <a:t>of</a:t>
                      </a:r>
                      <a:r>
                        <a:rPr lang="de-DE" baseline="0" dirty="0" smtClean="0">
                          <a:solidFill>
                            <a:schemeClr val="bg1"/>
                          </a:solidFill>
                        </a:rPr>
                        <a:t> </a:t>
                      </a:r>
                      <a:r>
                        <a:rPr lang="de-DE" baseline="0" dirty="0" err="1" smtClean="0">
                          <a:solidFill>
                            <a:schemeClr val="bg1"/>
                          </a:solidFill>
                        </a:rPr>
                        <a:t>versions</a:t>
                      </a:r>
                      <a:endParaRPr lang="de-DE" dirty="0">
                        <a:solidFill>
                          <a:schemeClr val="bg1"/>
                        </a:solidFill>
                      </a:endParaRPr>
                    </a:p>
                  </a:txBody>
                  <a:tcPr>
                    <a:solidFill>
                      <a:schemeClr val="bg2">
                        <a:lumMod val="7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417591">
                <a:tc>
                  <a:txBody>
                    <a:bodyPr/>
                    <a:lstStyle/>
                    <a:p>
                      <a:r>
                        <a:rPr lang="de-DE" sz="1000" b="0" dirty="0" smtClean="0">
                          <a:latin typeface="Calibri" panose="020F0502020204030204" pitchFamily="34" charset="0"/>
                        </a:rPr>
                        <a:t>Version</a:t>
                      </a:r>
                      <a:endParaRPr lang="de-DE" sz="1000" b="0" dirty="0">
                        <a:latin typeface="Calibri" panose="020F0502020204030204" pitchFamily="34" charset="0"/>
                      </a:endParaRPr>
                    </a:p>
                  </a:txBody>
                  <a:tcPr anchor="ctr">
                    <a:lnB w="12700" cap="flat" cmpd="sng" algn="ctr">
                      <a:solidFill>
                        <a:schemeClr val="tx1"/>
                      </a:solidFill>
                      <a:prstDash val="solid"/>
                      <a:round/>
                      <a:headEnd type="none" w="med" len="med"/>
                      <a:tailEnd type="none" w="med" len="med"/>
                    </a:lnB>
                  </a:tcPr>
                </a:tc>
                <a:tc>
                  <a:txBody>
                    <a:bodyPr/>
                    <a:lstStyle/>
                    <a:p>
                      <a:r>
                        <a:rPr lang="de-DE" sz="1000" b="0" dirty="0" smtClean="0">
                          <a:latin typeface="Calibri" panose="020F0502020204030204" pitchFamily="34" charset="0"/>
                        </a:rPr>
                        <a:t>Firmware</a:t>
                      </a:r>
                      <a:endParaRPr lang="de-DE" sz="1000" b="0" dirty="0">
                        <a:latin typeface="Calibri" panose="020F0502020204030204" pitchFamily="34" charset="0"/>
                      </a:endParaRPr>
                    </a:p>
                  </a:txBody>
                  <a:tcPr anchor="ctr">
                    <a:lnB w="12700" cap="flat" cmpd="sng" algn="ctr">
                      <a:solidFill>
                        <a:schemeClr val="tx1"/>
                      </a:solidFill>
                      <a:prstDash val="solid"/>
                      <a:round/>
                      <a:headEnd type="none" w="med" len="med"/>
                      <a:tailEnd type="none" w="med" len="med"/>
                    </a:lnB>
                  </a:tcPr>
                </a:tc>
                <a:tc>
                  <a:txBody>
                    <a:bodyPr/>
                    <a:lstStyle/>
                    <a:p>
                      <a:r>
                        <a:rPr lang="de-DE" sz="1000" b="0" dirty="0" smtClean="0">
                          <a:latin typeface="Calibri" panose="020F0502020204030204" pitchFamily="34" charset="0"/>
                        </a:rPr>
                        <a:t>Date</a:t>
                      </a:r>
                      <a:endParaRPr lang="de-DE" sz="1000" b="0" dirty="0">
                        <a:latin typeface="Calibri" panose="020F0502020204030204" pitchFamily="34" charset="0"/>
                      </a:endParaRPr>
                    </a:p>
                  </a:txBody>
                  <a:tcPr anchor="ctr">
                    <a:lnB w="12700" cap="flat" cmpd="sng" algn="ctr">
                      <a:solidFill>
                        <a:schemeClr val="tx1"/>
                      </a:solidFill>
                      <a:prstDash val="solid"/>
                      <a:round/>
                      <a:headEnd type="none" w="med" len="med"/>
                      <a:tailEnd type="none" w="med" len="med"/>
                    </a:lnB>
                  </a:tcPr>
                </a:tc>
                <a:tc>
                  <a:txBody>
                    <a:bodyPr/>
                    <a:lstStyle/>
                    <a:p>
                      <a:r>
                        <a:rPr lang="de-DE" sz="1000" b="0" dirty="0" smtClean="0">
                          <a:latin typeface="Calibri" panose="020F0502020204030204" pitchFamily="34" charset="0"/>
                        </a:rPr>
                        <a:t>Comment</a:t>
                      </a:r>
                      <a:endParaRPr lang="de-DE" sz="1000" b="0" dirty="0">
                        <a:latin typeface="Calibri" panose="020F0502020204030204" pitchFamily="34" charset="0"/>
                      </a:endParaRPr>
                    </a:p>
                  </a:txBody>
                  <a:tcPr anchor="ctr">
                    <a:lnB w="12700" cap="flat" cmpd="sng" algn="ctr">
                      <a:solidFill>
                        <a:schemeClr val="tx1"/>
                      </a:solidFill>
                      <a:prstDash val="solid"/>
                      <a:round/>
                      <a:headEnd type="none" w="med" len="med"/>
                      <a:tailEnd type="none" w="med" len="med"/>
                    </a:lnB>
                  </a:tcPr>
                </a:tc>
              </a:tr>
              <a:tr h="228600">
                <a:tc>
                  <a:txBody>
                    <a:bodyPr/>
                    <a:lstStyle/>
                    <a:p>
                      <a:r>
                        <a:rPr lang="de-DE" sz="1000" b="0" dirty="0" smtClean="0">
                          <a:latin typeface="Calibri" panose="020F0502020204030204" pitchFamily="34" charset="0"/>
                        </a:rPr>
                        <a:t>Rev-1c</a:t>
                      </a:r>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b="0" dirty="0" smtClean="0">
                          <a:latin typeface="Calibri" panose="020F0502020204030204" pitchFamily="34" charset="0"/>
                        </a:rPr>
                        <a:t>1.07.04b</a:t>
                      </a:r>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b="0" dirty="0" smtClean="0">
                          <a:latin typeface="Calibri" panose="020F0502020204030204" pitchFamily="34" charset="0"/>
                        </a:rPr>
                        <a:t>11.07.2018</a:t>
                      </a:r>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b="0" dirty="0" smtClean="0">
                          <a:latin typeface="Calibri" panose="020F0502020204030204" pitchFamily="34" charset="0"/>
                        </a:rPr>
                        <a:t>Initial</a:t>
                      </a:r>
                      <a:r>
                        <a:rPr lang="de-DE" sz="1000" b="0" baseline="0" dirty="0" smtClean="0">
                          <a:latin typeface="Calibri" panose="020F0502020204030204" pitchFamily="34" charset="0"/>
                        </a:rPr>
                        <a:t> </a:t>
                      </a:r>
                      <a:r>
                        <a:rPr lang="de-DE" sz="1000" b="0" baseline="0" dirty="0" err="1" smtClean="0">
                          <a:latin typeface="Calibri" panose="020F0502020204030204" pitchFamily="34" charset="0"/>
                        </a:rPr>
                        <a:t>version</a:t>
                      </a:r>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9560">
                <a:tc>
                  <a:txBody>
                    <a:bodyPr/>
                    <a:lstStyle/>
                    <a:p>
                      <a:r>
                        <a:rPr lang="de-DE" sz="1000" b="0" dirty="0" smtClean="0">
                          <a:latin typeface="Calibri" panose="020F0502020204030204" pitchFamily="34" charset="0"/>
                        </a:rPr>
                        <a:t>Rev-1d</a:t>
                      </a:r>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b="0" dirty="0" smtClean="0">
                          <a:latin typeface="Calibri" panose="020F0502020204030204" pitchFamily="34" charset="0"/>
                        </a:rPr>
                        <a:t>1.07.04d</a:t>
                      </a:r>
                      <a:r>
                        <a:rPr lang="de-DE" sz="1000" b="0" baseline="0" dirty="0" smtClean="0">
                          <a:latin typeface="Calibri" panose="020F0502020204030204" pitchFamily="34" charset="0"/>
                        </a:rPr>
                        <a:t> (258)</a:t>
                      </a:r>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000" b="0" dirty="0" smtClean="0">
                          <a:latin typeface="Calibri" panose="020F0502020204030204" pitchFamily="34" charset="0"/>
                        </a:rPr>
                        <a:t>16.05.2019</a:t>
                      </a:r>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9560">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89560">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de-DE" sz="1000" b="0" dirty="0">
                        <a:latin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graphicFrame>
        <p:nvGraphicFramePr>
          <p:cNvPr id="10" name="Tabelle 9"/>
          <p:cNvGraphicFramePr>
            <a:graphicFrameLocks noGrp="1"/>
          </p:cNvGraphicFramePr>
          <p:nvPr>
            <p:extLst>
              <p:ext uri="{D42A27DB-BD31-4B8C-83A1-F6EECF244321}">
                <p14:modId xmlns:p14="http://schemas.microsoft.com/office/powerpoint/2010/main" val="1840048744"/>
              </p:ext>
            </p:extLst>
          </p:nvPr>
        </p:nvGraphicFramePr>
        <p:xfrm>
          <a:off x="724910" y="4299383"/>
          <a:ext cx="5400675" cy="584330"/>
        </p:xfrm>
        <a:graphic>
          <a:graphicData uri="http://schemas.openxmlformats.org/drawingml/2006/table">
            <a:tbl>
              <a:tblPr>
                <a:tableStyleId>{5C22544A-7EE6-4342-B048-85BDC9FD1C3A}</a:tableStyleId>
              </a:tblPr>
              <a:tblGrid>
                <a:gridCol w="875290"/>
                <a:gridCol w="4525385"/>
              </a:tblGrid>
              <a:tr h="584330">
                <a:tc>
                  <a:txBody>
                    <a:bodyPr/>
                    <a:lstStyle/>
                    <a:p>
                      <a:pPr algn="just">
                        <a:lnSpc>
                          <a:spcPct val="105000"/>
                        </a:lnSpc>
                        <a:spcAft>
                          <a:spcPts val="0"/>
                        </a:spcAft>
                      </a:pPr>
                      <a:endParaRPr lang="en-US" sz="1000" dirty="0">
                        <a:effectLst/>
                        <a:latin typeface="Calibri"/>
                        <a:ea typeface="Times New Roman"/>
                        <a:cs typeface="Tahoma"/>
                      </a:endParaRPr>
                    </a:p>
                  </a:txBody>
                  <a:tcPr marL="44450" marR="44450" marT="0" marB="0">
                    <a:noFill/>
                  </a:tcPr>
                </a:tc>
                <a:tc>
                  <a:txBody>
                    <a:bodyPr/>
                    <a:lstStyle/>
                    <a:p>
                      <a:pPr algn="just">
                        <a:lnSpc>
                          <a:spcPct val="105000"/>
                        </a:lnSpc>
                        <a:spcAft>
                          <a:spcPts val="0"/>
                        </a:spcAft>
                      </a:pPr>
                      <a:r>
                        <a:rPr lang="en-US" sz="1000" dirty="0" smtClean="0">
                          <a:effectLst/>
                        </a:rPr>
                        <a:t>Copyright </a:t>
                      </a:r>
                      <a:r>
                        <a:rPr lang="en-US" sz="1000" dirty="0">
                          <a:effectLst/>
                        </a:rPr>
                        <a:t>© </a:t>
                      </a:r>
                      <a:r>
                        <a:rPr lang="en-US" sz="1000" dirty="0" smtClean="0">
                          <a:effectLst/>
                        </a:rPr>
                        <a:t>2018, </a:t>
                      </a:r>
                    </a:p>
                    <a:p>
                      <a:pPr marL="1164123" indent="-1204265">
                        <a:lnSpc>
                          <a:spcPct val="105000"/>
                        </a:lnSpc>
                        <a:tabLst>
                          <a:tab pos="1204265" algn="l"/>
                        </a:tabLst>
                      </a:pPr>
                      <a:r>
                        <a:rPr lang="en-US" sz="1100" b="1" dirty="0" smtClean="0">
                          <a:solidFill>
                            <a:srgbClr val="000000"/>
                          </a:solidFill>
                          <a:latin typeface="Calibri" panose="020F0502020204030204" pitchFamily="34" charset="0"/>
                          <a:ea typeface="宋体" panose="02010600030101010101" pitchFamily="2" charset="-122"/>
                          <a:cs typeface="Calibri" panose="020F0502020204030204" pitchFamily="34" charset="0"/>
                        </a:rPr>
                        <a:t>TECO </a:t>
                      </a:r>
                      <a:r>
                        <a:rPr lang="en-IE" sz="1100" b="1" dirty="0" smtClean="0">
                          <a:latin typeface="Calibri" panose="020F0502020204030204" pitchFamily="34" charset="0"/>
                        </a:rPr>
                        <a:t>Medical Instruments,  Production + Trading GmbH</a:t>
                      </a:r>
                      <a:endParaRPr lang="de-DE" sz="1100" b="1" dirty="0" smtClean="0">
                        <a:latin typeface="Calibri" panose="020F0502020204030204" pitchFamily="34" charset="0"/>
                        <a:ea typeface="宋体" panose="02010600030101010101" pitchFamily="2" charset="-122"/>
                        <a:cs typeface="Times New Roman" panose="02020603050405020304" pitchFamily="18" charset="0"/>
                      </a:endParaRPr>
                    </a:p>
                    <a:p>
                      <a:pPr marL="1164123" indent="-1204265">
                        <a:lnSpc>
                          <a:spcPct val="105000"/>
                        </a:lnSpc>
                        <a:tabLst>
                          <a:tab pos="1204265" algn="l"/>
                        </a:tabLst>
                      </a:pPr>
                      <a:r>
                        <a:rPr lang="de-DE" sz="1100" dirty="0" err="1" smtClean="0">
                          <a:solidFill>
                            <a:srgbClr val="000000"/>
                          </a:solidFill>
                          <a:latin typeface="Calibri" panose="020F0502020204030204" pitchFamily="34" charset="0"/>
                          <a:ea typeface="宋体" panose="02010600030101010101" pitchFamily="2" charset="-122"/>
                          <a:cs typeface="Calibri" panose="020F0502020204030204" pitchFamily="34" charset="0"/>
                        </a:rPr>
                        <a:t>Dieselstrasse</a:t>
                      </a:r>
                      <a:r>
                        <a:rPr lang="de-DE" sz="1100" dirty="0" smtClean="0">
                          <a:solidFill>
                            <a:srgbClr val="000000"/>
                          </a:solidFill>
                          <a:latin typeface="Calibri" panose="020F0502020204030204" pitchFamily="34" charset="0"/>
                          <a:ea typeface="宋体" panose="02010600030101010101" pitchFamily="2" charset="-122"/>
                          <a:cs typeface="Calibri" panose="020F0502020204030204" pitchFamily="34" charset="0"/>
                        </a:rPr>
                        <a:t>. 1;  D-84088 Neufahrn in N.B  in Germany</a:t>
                      </a:r>
                      <a:endParaRPr lang="de-DE" sz="1100" dirty="0" smtClean="0">
                        <a:latin typeface="Calibri" panose="020F0502020204030204" pitchFamily="34" charset="0"/>
                        <a:ea typeface="宋体" panose="02010600030101010101" pitchFamily="2" charset="-122"/>
                        <a:cs typeface="Times New Roman" panose="02020603050405020304" pitchFamily="18" charset="0"/>
                      </a:endParaRPr>
                    </a:p>
                  </a:txBody>
                  <a:tcPr marL="44450" marR="44450" marT="0" marB="0">
                    <a:noFill/>
                  </a:tcPr>
                </a:tc>
              </a:tr>
            </a:tbl>
          </a:graphicData>
        </a:graphic>
      </p:graphicFrame>
      <p:pic>
        <p:nvPicPr>
          <p:cNvPr id="2049" name="Bild 1" descr="CE-Symbo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185" y="4340788"/>
            <a:ext cx="715960" cy="508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15821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687989" y="1876692"/>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1738878" y="66398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2799833008"/>
              </p:ext>
            </p:extLst>
          </p:nvPr>
        </p:nvGraphicFramePr>
        <p:xfrm>
          <a:off x="3245318" y="2839816"/>
          <a:ext cx="1669779" cy="1809739"/>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a:t>
                      </a:r>
                      <a:r>
                        <a:rPr lang="de-DE" altLang="zh-CN" sz="800" b="1" u="none" strike="noStrike" dirty="0" smtClean="0">
                          <a:effectLst/>
                          <a:latin typeface="Calibri" panose="020F0502020204030204" pitchFamily="34" charset="0"/>
                        </a:rPr>
                        <a:t>4</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a:t>
                      </a:r>
                      <a:r>
                        <a:rPr lang="de-DE" altLang="zh-CN" sz="800" b="1" i="0" u="none" strike="noStrike" dirty="0" smtClean="0">
                          <a:solidFill>
                            <a:schemeClr val="tx1"/>
                          </a:solidFill>
                          <a:effectLst/>
                          <a:latin typeface="Calibri" panose="020F0502020204030204" pitchFamily="34" charset="0"/>
                        </a:rPr>
                        <a:t>7</a:t>
                      </a:r>
                      <a:r>
                        <a:rPr lang="de-DE" sz="800" b="1" i="0" u="none" strike="noStrike" dirty="0" smtClean="0">
                          <a:solidFill>
                            <a:schemeClr val="tx1"/>
                          </a:solidFill>
                          <a:effectLst/>
                          <a:latin typeface="Calibri" panose="020F0502020204030204" pitchFamily="34" charset="0"/>
                        </a:rPr>
                        <a:t>.04d</a:t>
                      </a:r>
                      <a:r>
                        <a:rPr lang="de-DE" sz="800" b="1" i="0" u="none" strike="noStrike" baseline="0" dirty="0" smtClean="0">
                          <a:solidFill>
                            <a:schemeClr val="tx1"/>
                          </a:solidFill>
                          <a:effectLst/>
                          <a:latin typeface="Calibri" panose="020F0502020204030204" pitchFamily="34" charset="0"/>
                        </a:rPr>
                        <a:t> (258)</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20</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P36 </a:t>
                      </a:r>
                      <a:r>
                        <a:rPr lang="de-DE" sz="800" b="0" i="0" u="none" strike="noStrike" dirty="0">
                          <a:solidFill>
                            <a:srgbClr val="000000"/>
                          </a:solidFill>
                          <a:effectLst/>
                          <a:latin typeface="Calibri" panose="020F0502020204030204" pitchFamily="34" charset="0"/>
                        </a:rPr>
                        <a:t>(CP)</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8</a:t>
                      </a:r>
                      <a:r>
                        <a:rPr lang="de-DE" sz="800" b="0" i="0" u="none" strike="noStrike"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P37</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60</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P38</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D2020-005</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kit</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n=83</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D2020-010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kit</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n=166</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1899301651"/>
              </p:ext>
            </p:extLst>
          </p:nvPr>
        </p:nvGraphicFramePr>
        <p:xfrm>
          <a:off x="5367752" y="2829266"/>
          <a:ext cx="1420957" cy="1940820"/>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DD</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30721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 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60 </a:t>
                      </a:r>
                      <a:r>
                        <a:rPr lang="de-DE" sz="800" b="0" i="0" u="none" strike="noStrike" dirty="0">
                          <a:solidFill>
                            <a:srgbClr val="000000"/>
                          </a:solidFill>
                          <a:effectLst/>
                          <a:latin typeface="Calibri" panose="020F0502020204030204" pitchFamily="34" charset="0"/>
                        </a:rPr>
                        <a:t>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180 </a:t>
                      </a:r>
                      <a:r>
                        <a:rPr lang="de-DE" sz="800" b="0" i="0" u="none" strike="noStrike" dirty="0">
                          <a:solidFill>
                            <a:srgbClr val="000000"/>
                          </a:solidFill>
                          <a:effectLst/>
                          <a:latin typeface="Calibri" panose="020F0502020204030204" pitchFamily="34" charset="0"/>
                        </a:rPr>
                        <a:t>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IMMUN</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lin</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NO</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i="0" u="none" strike="noStrike" dirty="0" smtClean="0">
                          <a:solidFill>
                            <a:schemeClr val="tx1"/>
                          </a:solidFill>
                          <a:effectLst/>
                          <a:latin typeface="Calibri" panose="020F0502020204030204" pitchFamily="34" charset="0"/>
                        </a:rPr>
                        <a:t>LIMIT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50 mE</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1</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2</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1</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a:t>
            </a:r>
            <a:r>
              <a:rPr lang="de-DE" sz="1600" i="1" dirty="0" smtClean="0">
                <a:latin typeface="Arial Black" panose="020B0A04020102020204" pitchFamily="34" charset="0"/>
                <a:ea typeface="+mj-ea"/>
                <a:cs typeface="+mj-cs"/>
              </a:rPr>
              <a:t>BLUE D-Dimer LC</a:t>
            </a:r>
            <a:r>
              <a:rPr lang="de-DE" sz="1600" i="1" kern="1200" baseline="0" dirty="0" smtClean="0">
                <a:latin typeface="Arial Black" panose="020B0A04020102020204" pitchFamily="34" charset="0"/>
                <a:ea typeface="+mj-ea"/>
                <a:cs typeface="+mj-cs"/>
              </a:rPr>
              <a:t>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D202</a:t>
            </a:r>
            <a:r>
              <a:rPr lang="de-DE" sz="900" i="1" kern="1200" baseline="0" dirty="0" smtClean="0">
                <a:latin typeface="Arial Black" panose="020B0A04020102020204" pitchFamily="34" charset="0"/>
                <a:ea typeface="+mj-ea"/>
                <a:cs typeface="+mj-cs"/>
              </a:rPr>
              <a:t>0-xxx</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727365" y="3631010"/>
            <a:ext cx="2092036" cy="1384241"/>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P37: </a:t>
            </a:r>
            <a:r>
              <a:rPr lang="de-DE" sz="1600" dirty="0">
                <a:latin typeface="Calibri" panose="020F0502020204030204" pitchFamily="34" charset="0"/>
              </a:rPr>
              <a:t>Reaction Buffer</a:t>
            </a:r>
          </a:p>
          <a:p>
            <a:r>
              <a:rPr lang="de-DE" sz="1600" dirty="0" smtClean="0">
                <a:latin typeface="Calibri" panose="020F0502020204030204" pitchFamily="34" charset="0"/>
              </a:rPr>
              <a:t>P38: </a:t>
            </a:r>
            <a:r>
              <a:rPr lang="de-DE" sz="1600" dirty="0">
                <a:latin typeface="Calibri" panose="020F0502020204030204" pitchFamily="34" charset="0"/>
              </a:rPr>
              <a:t>Latex</a:t>
            </a:r>
          </a:p>
          <a:p>
            <a:endParaRPr lang="de-DE" sz="600" dirty="0" smtClean="0"/>
          </a:p>
          <a:p>
            <a:endParaRPr lang="de-DE" sz="600" dirty="0" smtClean="0"/>
          </a:p>
          <a:p>
            <a:r>
              <a:rPr lang="de-DE" sz="1600" dirty="0" smtClean="0">
                <a:latin typeface="Calibri" panose="020F0502020204030204" pitchFamily="34" charset="0"/>
              </a:rPr>
              <a:t>P39</a:t>
            </a:r>
            <a:r>
              <a:rPr lang="de-DE" sz="1600" dirty="0">
                <a:latin typeface="Calibri" panose="020F0502020204030204" pitchFamily="34" charset="0"/>
              </a:rPr>
              <a:t>: IBS </a:t>
            </a:r>
            <a:r>
              <a:rPr lang="de-DE" sz="1600" dirty="0" smtClean="0">
                <a:latin typeface="Calibri" panose="020F0502020204030204" pitchFamily="34" charset="0"/>
              </a:rPr>
              <a:t>buffer</a:t>
            </a:r>
          </a:p>
          <a:p>
            <a:r>
              <a:rPr lang="de-DE" sz="1000" dirty="0" smtClean="0">
                <a:latin typeface="Calibri" panose="020F0502020204030204" pitchFamily="34" charset="0"/>
              </a:rPr>
              <a:t>(only for auto-calibration)</a:t>
            </a:r>
            <a:endParaRPr lang="de-DE" sz="1000" dirty="0">
              <a:latin typeface="Calibri" panose="020F0502020204030204" pitchFamily="34" charset="0"/>
            </a:endParaRPr>
          </a:p>
          <a:p>
            <a:r>
              <a:rPr lang="de-DE" sz="1600" dirty="0" smtClean="0">
                <a:latin typeface="Calibri" panose="020F0502020204030204" pitchFamily="34" charset="0"/>
              </a:rPr>
              <a:t> </a:t>
            </a:r>
            <a:endParaRPr lang="de-DE" sz="1600" dirty="0">
              <a:latin typeface="Calibri" panose="020F0502020204030204" pitchFamily="34" charset="0"/>
            </a:endParaRPr>
          </a:p>
        </p:txBody>
      </p:sp>
      <p:sp>
        <p:nvSpPr>
          <p:cNvPr id="9" name="Down Arrow 6"/>
          <p:cNvSpPr/>
          <p:nvPr/>
        </p:nvSpPr>
        <p:spPr>
          <a:xfrm>
            <a:off x="1745111" y="1222893"/>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12320788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2023776452"/>
              </p:ext>
            </p:extLst>
          </p:nvPr>
        </p:nvGraphicFramePr>
        <p:xfrm>
          <a:off x="630384" y="796659"/>
          <a:ext cx="5652651" cy="3468418"/>
        </p:xfrm>
        <a:graphic>
          <a:graphicData uri="http://schemas.openxmlformats.org/drawingml/2006/table">
            <a:tbl>
              <a:tblPr>
                <a:tableStyleId>{2D5ABB26-0587-4C30-8999-92F81FD0307C}</a:tableStyleId>
              </a:tblPr>
              <a:tblGrid>
                <a:gridCol w="970138"/>
                <a:gridCol w="1725788"/>
                <a:gridCol w="1867503"/>
                <a:gridCol w="1089222"/>
              </a:tblGrid>
              <a:tr h="270164">
                <a:tc gridSpan="4">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latin typeface="+mn-lt"/>
                        </a:rPr>
                        <a:t>Auto</a:t>
                      </a:r>
                      <a:r>
                        <a:rPr lang="de-DE" sz="900" baseline="0" dirty="0" smtClean="0">
                          <a:solidFill>
                            <a:schemeClr val="bg1"/>
                          </a:solidFill>
                          <a:latin typeface="+mn-lt"/>
                        </a:rPr>
                        <a:t> Calibration of DD-</a:t>
                      </a:r>
                      <a:r>
                        <a:rPr lang="de-DE" sz="900" b="0" i="0" u="none" strike="noStrike" kern="1200" baseline="0" dirty="0" smtClean="0">
                          <a:solidFill>
                            <a:schemeClr val="bg1"/>
                          </a:solidFill>
                          <a:effectLst/>
                          <a:latin typeface="+mn-lt"/>
                          <a:ea typeface="+mn-ea"/>
                          <a:cs typeface="+mn-cs"/>
                        </a:rPr>
                        <a:t>ng/mL or µg/mL, µg/L, mg/L</a:t>
                      </a:r>
                      <a:endParaRPr lang="de-DE" sz="900" b="0" i="0" u="none" strike="noStrike" kern="1200" dirty="0" smtClean="0">
                        <a:solidFill>
                          <a:schemeClr val="bg1"/>
                        </a:solidFill>
                        <a:effectLst/>
                        <a:latin typeface="+mn-lt"/>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200891">
                <a:tc gridSpan="4">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DD</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2ml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2x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baseline="0" dirty="0" smtClean="0">
                          <a:solidFill>
                            <a:srgbClr val="000000"/>
                          </a:solidFill>
                          <a:effectLst/>
                          <a:latin typeface="Calibri" panose="020F0502020204030204" pitchFamily="34" charset="0"/>
                        </a:rPr>
                        <a:t>Place DD reagent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1 empty tubes into </a:t>
                      </a:r>
                      <a:r>
                        <a:rPr lang="de-DE" sz="900" b="0" i="0" u="none" strike="noStrike" baseline="0" dirty="0" smtClean="0">
                          <a:solidFill>
                            <a:srgbClr val="000000"/>
                          </a:solidFill>
                          <a:effectLst/>
                          <a:latin typeface="Calibri" panose="020F0502020204030204" pitchFamily="34" charset="0"/>
                        </a:rPr>
                        <a:t>P02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smtClean="0">
                          <a:solidFill>
                            <a:srgbClr val="000000"/>
                          </a:solidFill>
                          <a:effectLst/>
                          <a:latin typeface="Calibri" panose="020F0502020204030204" pitchFamily="34" charset="0"/>
                        </a:rPr>
                        <a:t>Wait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4">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DD</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ng/mL or µg/mL, µg/L, mg/L</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299611">
                <a:tc gridSpan="4">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smtClean="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3200</a:t>
                      </a:r>
                      <a:r>
                        <a:rPr lang="de-DE" sz="900" b="0" i="0" u="none" strike="noStrike" kern="1200" baseline="0" dirty="0" smtClean="0">
                          <a:solidFill>
                            <a:srgbClr val="000000"/>
                          </a:solidFill>
                          <a:effectLst/>
                          <a:latin typeface="Calibri" panose="020F0502020204030204" pitchFamily="34" charset="0"/>
                          <a:ea typeface="+mn-ea"/>
                          <a:cs typeface="+mn-cs"/>
                        </a:rPr>
                        <a:t> ng/mL</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0,232 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1600</a:t>
                      </a:r>
                      <a:r>
                        <a:rPr lang="de-DE" sz="900" b="0" i="0" u="none" strike="noStrike" kern="1200" baseline="0" dirty="0" smtClean="0">
                          <a:solidFill>
                            <a:srgbClr val="000000"/>
                          </a:solidFill>
                          <a:effectLst/>
                          <a:latin typeface="Calibri" panose="020F0502020204030204" pitchFamily="34" charset="0"/>
                          <a:ea typeface="+mn-ea"/>
                          <a:cs typeface="+mn-cs"/>
                        </a:rPr>
                        <a:t> ng/mL</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0,137 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a:t>
            </a:r>
            <a:r>
              <a:rPr lang="de-DE" sz="1600" i="1" dirty="0" smtClean="0">
                <a:latin typeface="Arial Black" panose="020B0A04020102020204" pitchFamily="34" charset="0"/>
                <a:ea typeface="+mj-ea"/>
                <a:cs typeface="+mj-cs"/>
              </a:rPr>
              <a:t>BLUE D-Dimer LC</a:t>
            </a:r>
            <a:r>
              <a:rPr lang="de-DE" sz="1600" i="1" kern="1200" baseline="0" dirty="0" smtClean="0">
                <a:latin typeface="Arial Black" panose="020B0A04020102020204" pitchFamily="34" charset="0"/>
                <a:ea typeface="+mj-ea"/>
                <a:cs typeface="+mj-cs"/>
              </a:rPr>
              <a:t>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D202</a:t>
            </a:r>
            <a:r>
              <a:rPr lang="de-DE" sz="900" i="1" kern="1200" baseline="0" dirty="0" smtClean="0">
                <a:latin typeface="Arial Black" panose="020B0A04020102020204" pitchFamily="34" charset="0"/>
                <a:ea typeface="+mj-ea"/>
                <a:cs typeface="+mj-cs"/>
              </a:rPr>
              <a:t>0-xxx</a:t>
            </a:r>
          </a:p>
        </p:txBody>
      </p:sp>
    </p:spTree>
    <p:extLst>
      <p:ext uri="{BB962C8B-B14F-4D97-AF65-F5344CB8AC3E}">
        <p14:creationId xmlns:p14="http://schemas.microsoft.com/office/powerpoint/2010/main" val="35801906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701863" y="1911927"/>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2470206" y="741624"/>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1932192605"/>
              </p:ext>
            </p:extLst>
          </p:nvPr>
        </p:nvGraphicFramePr>
        <p:xfrm>
          <a:off x="3245318" y="2839816"/>
          <a:ext cx="1669779" cy="1680619"/>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a:t>
                      </a:r>
                      <a:r>
                        <a:rPr lang="de-DE" altLang="zh-CN" sz="800" b="1" u="none" strike="noStrike" dirty="0" smtClean="0">
                          <a:effectLst/>
                          <a:latin typeface="Calibri" panose="020F0502020204030204" pitchFamily="34" charset="0"/>
                        </a:rPr>
                        <a:t>4</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a:t>
                      </a:r>
                      <a:r>
                        <a:rPr lang="de-DE" altLang="zh-CN" sz="800" b="1" i="0" u="none" strike="noStrike" dirty="0" smtClean="0">
                          <a:solidFill>
                            <a:schemeClr val="tx1"/>
                          </a:solidFill>
                          <a:effectLst/>
                          <a:latin typeface="Calibri" panose="020F0502020204030204" pitchFamily="34" charset="0"/>
                        </a:rPr>
                        <a:t>7</a:t>
                      </a:r>
                      <a:r>
                        <a:rPr lang="de-DE" sz="800" b="1" i="0" u="none" strike="noStrike" dirty="0" smtClean="0">
                          <a:solidFill>
                            <a:schemeClr val="tx1"/>
                          </a:solidFill>
                          <a:effectLst/>
                          <a:latin typeface="Calibri" panose="020F0502020204030204" pitchFamily="34" charset="0"/>
                        </a:rPr>
                        <a:t>.04d</a:t>
                      </a:r>
                      <a:r>
                        <a:rPr lang="de-DE" sz="800" b="1" i="0" u="none" strike="noStrike" baseline="0" dirty="0" smtClean="0">
                          <a:solidFill>
                            <a:schemeClr val="tx1"/>
                          </a:solidFill>
                          <a:effectLst/>
                          <a:latin typeface="Calibri" panose="020F0502020204030204" pitchFamily="34" charset="0"/>
                        </a:rPr>
                        <a:t> (258)</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10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P35 </a:t>
                      </a:r>
                      <a:r>
                        <a:rPr lang="de-DE" sz="800" b="0" i="0" u="none" strike="noStrike" dirty="0">
                          <a:solidFill>
                            <a:srgbClr val="000000"/>
                          </a:solidFill>
                          <a:effectLst/>
                          <a:latin typeface="Calibri" panose="020F0502020204030204" pitchFamily="34" charset="0"/>
                        </a:rPr>
                        <a:t>(CP)</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40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P39</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50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P33</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100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P25</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P5001-010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232132991"/>
              </p:ext>
            </p:extLst>
          </p:nvPr>
        </p:nvGraphicFramePr>
        <p:xfrm>
          <a:off x="5367752" y="2829266"/>
          <a:ext cx="1420957" cy="1940820"/>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F2</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32771</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 0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9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120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180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COAG</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logXY</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NO</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HI</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6</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3804249" y="41562"/>
            <a:ext cx="3109082"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II 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P5001</a:t>
            </a:r>
            <a:r>
              <a:rPr lang="de-DE" sz="900" i="1" kern="1200" baseline="0" dirty="0" smtClean="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641099" y="3613757"/>
            <a:ext cx="2604219" cy="1384241"/>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P25: </a:t>
            </a:r>
            <a:r>
              <a:rPr lang="de-DE" sz="1600" dirty="0">
                <a:latin typeface="Calibri" panose="020F0502020204030204" pitchFamily="34" charset="0"/>
              </a:rPr>
              <a:t>PT reagent</a:t>
            </a:r>
            <a:endParaRPr lang="de-DE" sz="1600" dirty="0" smtClean="0">
              <a:latin typeface="Calibri" panose="020F0502020204030204" pitchFamily="34" charset="0"/>
            </a:endParaRPr>
          </a:p>
          <a:p>
            <a:endParaRPr lang="de-DE" sz="600" dirty="0" smtClean="0"/>
          </a:p>
          <a:p>
            <a:r>
              <a:rPr lang="de-DE" sz="1600" dirty="0" smtClean="0">
                <a:latin typeface="Calibri" panose="020F0502020204030204" pitchFamily="34" charset="0"/>
              </a:rPr>
              <a:t>P33: </a:t>
            </a:r>
            <a:r>
              <a:rPr lang="de-DE" sz="1600" dirty="0">
                <a:latin typeface="Calibri" panose="020F0502020204030204" pitchFamily="34" charset="0"/>
              </a:rPr>
              <a:t>Factor II deficient plasma</a:t>
            </a:r>
          </a:p>
          <a:p>
            <a:endParaRPr lang="de-DE" sz="600" dirty="0" smtClean="0"/>
          </a:p>
          <a:p>
            <a:r>
              <a:rPr lang="de-DE" sz="1600" dirty="0" smtClean="0">
                <a:latin typeface="Calibri" panose="020F0502020204030204" pitchFamily="34" charset="0"/>
              </a:rPr>
              <a:t>P39</a:t>
            </a:r>
            <a:r>
              <a:rPr lang="de-DE" sz="1600" dirty="0">
                <a:latin typeface="Calibri" panose="020F0502020204030204" pitchFamily="34" charset="0"/>
              </a:rPr>
              <a:t>: IBS </a:t>
            </a:r>
            <a:r>
              <a:rPr lang="de-DE" sz="1600" dirty="0" smtClean="0">
                <a:latin typeface="Calibri" panose="020F0502020204030204" pitchFamily="34" charset="0"/>
              </a:rPr>
              <a:t>buffer</a:t>
            </a:r>
          </a:p>
          <a:p>
            <a:endParaRPr lang="de-DE" sz="1000" dirty="0">
              <a:latin typeface="Calibri" panose="020F0502020204030204" pitchFamily="34" charset="0"/>
            </a:endParaRPr>
          </a:p>
          <a:p>
            <a:r>
              <a:rPr lang="de-DE" sz="1600" dirty="0" smtClean="0">
                <a:latin typeface="Calibri" panose="020F0502020204030204" pitchFamily="34" charset="0"/>
              </a:rPr>
              <a:t> </a:t>
            </a:r>
            <a:endParaRPr lang="de-DE" sz="1600" dirty="0">
              <a:latin typeface="Calibri" panose="020F0502020204030204" pitchFamily="34" charset="0"/>
            </a:endParaRPr>
          </a:p>
        </p:txBody>
      </p:sp>
      <p:sp>
        <p:nvSpPr>
          <p:cNvPr id="9" name="Down Arrow 6"/>
          <p:cNvSpPr/>
          <p:nvPr/>
        </p:nvSpPr>
        <p:spPr>
          <a:xfrm>
            <a:off x="5391690" y="715746"/>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38259753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577110273"/>
              </p:ext>
            </p:extLst>
          </p:nvPr>
        </p:nvGraphicFramePr>
        <p:xfrm>
          <a:off x="630384" y="796659"/>
          <a:ext cx="5652651" cy="2879551"/>
        </p:xfrm>
        <a:graphic>
          <a:graphicData uri="http://schemas.openxmlformats.org/drawingml/2006/table">
            <a:tbl>
              <a:tblPr>
                <a:tableStyleId>{2D5ABB26-0587-4C30-8999-92F81FD0307C}</a:tableStyleId>
              </a:tblPr>
              <a:tblGrid>
                <a:gridCol w="970138"/>
                <a:gridCol w="3593291"/>
                <a:gridCol w="1089222"/>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FII-%</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r>
              <a:tr h="200891">
                <a:tc gridSpan="3">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5ml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6x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Factor II deficient plasma and PT reagent, place them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5 empty tubes  into </a:t>
                      </a:r>
                      <a:r>
                        <a:rPr lang="de-DE" sz="900" b="0" i="0" u="none" strike="noStrike" baseline="0" dirty="0" smtClean="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Wait for 60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3">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FII</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4" name="Textfeld 13"/>
          <p:cNvSpPr txBox="1"/>
          <p:nvPr/>
        </p:nvSpPr>
        <p:spPr>
          <a:xfrm>
            <a:off x="3804249" y="41562"/>
            <a:ext cx="3109082"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II 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P5001</a:t>
            </a:r>
            <a:r>
              <a:rPr lang="de-DE" sz="900" i="1" kern="1200" baseline="0" dirty="0" smtClean="0">
                <a:latin typeface="Arial Black" panose="020B0A04020102020204" pitchFamily="34" charset="0"/>
                <a:ea typeface="+mj-ea"/>
                <a:cs typeface="+mj-cs"/>
              </a:rPr>
              <a:t>-010</a:t>
            </a:r>
          </a:p>
        </p:txBody>
      </p:sp>
    </p:spTree>
    <p:extLst>
      <p:ext uri="{BB962C8B-B14F-4D97-AF65-F5344CB8AC3E}">
        <p14:creationId xmlns:p14="http://schemas.microsoft.com/office/powerpoint/2010/main" val="15789346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689114" y="1880537"/>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5402850" y="738503"/>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755188696"/>
              </p:ext>
            </p:extLst>
          </p:nvPr>
        </p:nvGraphicFramePr>
        <p:xfrm>
          <a:off x="3245318" y="2839816"/>
          <a:ext cx="1669779" cy="1680619"/>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a:t>
                      </a:r>
                      <a:r>
                        <a:rPr lang="de-DE" altLang="zh-CN" sz="800" b="1" u="none" strike="noStrike" dirty="0" smtClean="0">
                          <a:effectLst/>
                          <a:latin typeface="Calibri" panose="020F0502020204030204" pitchFamily="34" charset="0"/>
                        </a:rPr>
                        <a:t>4</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a:t>
                      </a:r>
                      <a:r>
                        <a:rPr lang="de-DE" altLang="zh-CN" sz="800" b="1" i="0" u="none" strike="noStrike" dirty="0" smtClean="0">
                          <a:solidFill>
                            <a:schemeClr val="tx1"/>
                          </a:solidFill>
                          <a:effectLst/>
                          <a:latin typeface="Calibri" panose="020F0502020204030204" pitchFamily="34" charset="0"/>
                        </a:rPr>
                        <a:t>7</a:t>
                      </a:r>
                      <a:r>
                        <a:rPr lang="de-DE" sz="800" b="1" i="0" u="none" strike="noStrike" dirty="0" smtClean="0">
                          <a:solidFill>
                            <a:schemeClr val="tx1"/>
                          </a:solidFill>
                          <a:effectLst/>
                          <a:latin typeface="Calibri" panose="020F0502020204030204" pitchFamily="34" charset="0"/>
                        </a:rPr>
                        <a:t>.04d</a:t>
                      </a:r>
                      <a:r>
                        <a:rPr lang="de-DE" sz="800" b="1" i="0" u="none" strike="noStrike" baseline="0" dirty="0" smtClean="0">
                          <a:solidFill>
                            <a:schemeClr val="tx1"/>
                          </a:solidFill>
                          <a:effectLst/>
                          <a:latin typeface="Calibri" panose="020F0502020204030204" pitchFamily="34" charset="0"/>
                        </a:rPr>
                        <a:t> (258)</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10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P35 </a:t>
                      </a:r>
                      <a:r>
                        <a:rPr lang="de-DE" sz="800" b="0" i="0" u="none" strike="noStrike" dirty="0">
                          <a:solidFill>
                            <a:srgbClr val="000000"/>
                          </a:solidFill>
                          <a:effectLst/>
                          <a:latin typeface="Calibri" panose="020F0502020204030204" pitchFamily="34" charset="0"/>
                        </a:rPr>
                        <a:t>(CP)</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40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P39</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50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P33</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100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P25</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P5101-010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385626463"/>
              </p:ext>
            </p:extLst>
          </p:nvPr>
        </p:nvGraphicFramePr>
        <p:xfrm>
          <a:off x="5367752" y="2829266"/>
          <a:ext cx="1420957" cy="1940820"/>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F5</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32771</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 0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9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120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180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COAG</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logXY</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NO</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HI</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6</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3804249" y="41562"/>
            <a:ext cx="3109082"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V</a:t>
            </a:r>
            <a:r>
              <a:rPr lang="de-DE" sz="1600" i="1" kern="1200" dirty="0" smtClean="0">
                <a:latin typeface="Arial Black" panose="020B0A04020102020204" pitchFamily="34" charset="0"/>
                <a:ea typeface="+mj-ea"/>
                <a:cs typeface="+mj-cs"/>
              </a:rPr>
              <a:t>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P5101</a:t>
            </a:r>
            <a:r>
              <a:rPr lang="de-DE" sz="900" i="1" kern="1200" baseline="0" dirty="0" smtClean="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543465" y="3613757"/>
            <a:ext cx="2684629" cy="1384241"/>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P25: </a:t>
            </a:r>
            <a:r>
              <a:rPr lang="de-DE" sz="1600" dirty="0">
                <a:latin typeface="Calibri" panose="020F0502020204030204" pitchFamily="34" charset="0"/>
              </a:rPr>
              <a:t>PT reagent</a:t>
            </a:r>
            <a:endParaRPr lang="de-DE" sz="1600" dirty="0" smtClean="0">
              <a:latin typeface="Calibri" panose="020F0502020204030204" pitchFamily="34" charset="0"/>
            </a:endParaRPr>
          </a:p>
          <a:p>
            <a:endParaRPr lang="de-DE" sz="600" dirty="0" smtClean="0"/>
          </a:p>
          <a:p>
            <a:r>
              <a:rPr lang="de-DE" sz="1600" dirty="0" smtClean="0">
                <a:latin typeface="Calibri" panose="020F0502020204030204" pitchFamily="34" charset="0"/>
              </a:rPr>
              <a:t>P33: </a:t>
            </a:r>
            <a:r>
              <a:rPr lang="de-DE" sz="1600" dirty="0">
                <a:latin typeface="Calibri" panose="020F0502020204030204" pitchFamily="34" charset="0"/>
              </a:rPr>
              <a:t>Factor </a:t>
            </a:r>
            <a:r>
              <a:rPr lang="de-DE" sz="1600" dirty="0" smtClean="0">
                <a:latin typeface="Calibri" panose="020F0502020204030204" pitchFamily="34" charset="0"/>
              </a:rPr>
              <a:t>V </a:t>
            </a:r>
            <a:r>
              <a:rPr lang="de-DE" sz="1600" dirty="0">
                <a:latin typeface="Calibri" panose="020F0502020204030204" pitchFamily="34" charset="0"/>
              </a:rPr>
              <a:t>deficient plasma</a:t>
            </a:r>
          </a:p>
          <a:p>
            <a:endParaRPr lang="de-DE" sz="600" dirty="0" smtClean="0"/>
          </a:p>
          <a:p>
            <a:r>
              <a:rPr lang="de-DE" sz="1600" dirty="0" smtClean="0">
                <a:latin typeface="Calibri" panose="020F0502020204030204" pitchFamily="34" charset="0"/>
              </a:rPr>
              <a:t>P39</a:t>
            </a:r>
            <a:r>
              <a:rPr lang="de-DE" sz="1600" dirty="0">
                <a:latin typeface="Calibri" panose="020F0502020204030204" pitchFamily="34" charset="0"/>
              </a:rPr>
              <a:t>: IBS </a:t>
            </a:r>
            <a:r>
              <a:rPr lang="de-DE" sz="1600" dirty="0" smtClean="0">
                <a:latin typeface="Calibri" panose="020F0502020204030204" pitchFamily="34" charset="0"/>
              </a:rPr>
              <a:t>buffer</a:t>
            </a:r>
          </a:p>
          <a:p>
            <a:endParaRPr lang="de-DE" sz="1000" dirty="0">
              <a:latin typeface="Calibri" panose="020F0502020204030204" pitchFamily="34" charset="0"/>
            </a:endParaRPr>
          </a:p>
          <a:p>
            <a:r>
              <a:rPr lang="de-DE" sz="1600" dirty="0" smtClean="0">
                <a:latin typeface="Calibri" panose="020F0502020204030204" pitchFamily="34" charset="0"/>
              </a:rPr>
              <a:t> </a:t>
            </a:r>
            <a:endParaRPr lang="de-DE" sz="1600" dirty="0">
              <a:latin typeface="Calibri" panose="020F0502020204030204" pitchFamily="34" charset="0"/>
            </a:endParaRPr>
          </a:p>
        </p:txBody>
      </p:sp>
      <p:sp>
        <p:nvSpPr>
          <p:cNvPr id="9" name="Down Arrow 6"/>
          <p:cNvSpPr/>
          <p:nvPr/>
        </p:nvSpPr>
        <p:spPr>
          <a:xfrm>
            <a:off x="2484592" y="730112"/>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2687264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3467811880"/>
              </p:ext>
            </p:extLst>
          </p:nvPr>
        </p:nvGraphicFramePr>
        <p:xfrm>
          <a:off x="630384" y="796659"/>
          <a:ext cx="5652651" cy="2879551"/>
        </p:xfrm>
        <a:graphic>
          <a:graphicData uri="http://schemas.openxmlformats.org/drawingml/2006/table">
            <a:tbl>
              <a:tblPr>
                <a:tableStyleId>{2D5ABB26-0587-4C30-8999-92F81FD0307C}</a:tableStyleId>
              </a:tblPr>
              <a:tblGrid>
                <a:gridCol w="970138"/>
                <a:gridCol w="3593291"/>
                <a:gridCol w="1089222"/>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FV-%</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r>
              <a:tr h="200891">
                <a:tc gridSpan="3">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5ml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6x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Factor V deficient plasma and PT reagent, place them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5 empty tubes  into </a:t>
                      </a:r>
                      <a:r>
                        <a:rPr lang="de-DE" sz="900" b="0" i="0" u="none" strike="noStrike" baseline="0" dirty="0" smtClean="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Wait for 60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3">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FV</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4" name="Textfeld 13"/>
          <p:cNvSpPr txBox="1"/>
          <p:nvPr/>
        </p:nvSpPr>
        <p:spPr>
          <a:xfrm>
            <a:off x="3804249" y="41562"/>
            <a:ext cx="3109082"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V 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P5101</a:t>
            </a:r>
            <a:r>
              <a:rPr lang="de-DE" sz="900" i="1" kern="1200" baseline="0" dirty="0" smtClean="0">
                <a:latin typeface="Arial Black" panose="020B0A04020102020204" pitchFamily="34" charset="0"/>
                <a:ea typeface="+mj-ea"/>
                <a:cs typeface="+mj-cs"/>
              </a:rPr>
              <a:t>-010</a:t>
            </a:r>
          </a:p>
        </p:txBody>
      </p:sp>
    </p:spTree>
    <p:extLst>
      <p:ext uri="{BB962C8B-B14F-4D97-AF65-F5344CB8AC3E}">
        <p14:creationId xmlns:p14="http://schemas.microsoft.com/office/powerpoint/2010/main" val="8669038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684634" y="1872008"/>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5409025" y="725646"/>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619550576"/>
              </p:ext>
            </p:extLst>
          </p:nvPr>
        </p:nvGraphicFramePr>
        <p:xfrm>
          <a:off x="3245318" y="2839816"/>
          <a:ext cx="1669779" cy="1680619"/>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a:t>
                      </a:r>
                      <a:r>
                        <a:rPr lang="de-DE" altLang="zh-CN" sz="800" b="1" u="none" strike="noStrike" dirty="0" smtClean="0">
                          <a:effectLst/>
                          <a:latin typeface="Calibri" panose="020F0502020204030204" pitchFamily="34" charset="0"/>
                        </a:rPr>
                        <a:t>4</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a:t>
                      </a:r>
                      <a:r>
                        <a:rPr lang="de-DE" altLang="zh-CN" sz="800" b="1" i="0" u="none" strike="noStrike" dirty="0" smtClean="0">
                          <a:solidFill>
                            <a:schemeClr val="tx1"/>
                          </a:solidFill>
                          <a:effectLst/>
                          <a:latin typeface="Calibri" panose="020F0502020204030204" pitchFamily="34" charset="0"/>
                        </a:rPr>
                        <a:t>7</a:t>
                      </a:r>
                      <a:r>
                        <a:rPr lang="de-DE" sz="800" b="1" i="0" u="none" strike="noStrike" dirty="0" smtClean="0">
                          <a:solidFill>
                            <a:schemeClr val="tx1"/>
                          </a:solidFill>
                          <a:effectLst/>
                          <a:latin typeface="Calibri" panose="020F0502020204030204" pitchFamily="34" charset="0"/>
                        </a:rPr>
                        <a:t>.04d</a:t>
                      </a:r>
                      <a:r>
                        <a:rPr lang="de-DE" sz="800" b="1" i="0" u="none" strike="noStrike" baseline="0" dirty="0" smtClean="0">
                          <a:solidFill>
                            <a:schemeClr val="tx1"/>
                          </a:solidFill>
                          <a:effectLst/>
                          <a:latin typeface="Calibri" panose="020F0502020204030204" pitchFamily="34" charset="0"/>
                        </a:rPr>
                        <a:t> (258)</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10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P35 </a:t>
                      </a:r>
                      <a:r>
                        <a:rPr lang="de-DE" sz="800" b="0" i="0" u="none" strike="noStrike" dirty="0">
                          <a:solidFill>
                            <a:srgbClr val="000000"/>
                          </a:solidFill>
                          <a:effectLst/>
                          <a:latin typeface="Calibri" panose="020F0502020204030204" pitchFamily="34" charset="0"/>
                        </a:rPr>
                        <a:t>(CP)</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40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P39</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50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P33</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100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P25</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P5201-010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25627159"/>
              </p:ext>
            </p:extLst>
          </p:nvPr>
        </p:nvGraphicFramePr>
        <p:xfrm>
          <a:off x="5367752" y="2829266"/>
          <a:ext cx="1420957" cy="1940820"/>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F7</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32771</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 0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9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120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180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COAG</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logXY</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NO</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HI</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6</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3657600" y="41562"/>
            <a:ext cx="3255731"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VII</a:t>
            </a:r>
            <a:r>
              <a:rPr lang="de-DE" sz="1600" i="1" kern="1200" dirty="0" smtClean="0">
                <a:latin typeface="Arial Black" panose="020B0A04020102020204" pitchFamily="34" charset="0"/>
                <a:ea typeface="+mj-ea"/>
                <a:cs typeface="+mj-cs"/>
              </a:rPr>
              <a:t>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P5201</a:t>
            </a:r>
            <a:r>
              <a:rPr lang="de-DE" sz="900" i="1" kern="1200" baseline="0" dirty="0" smtClean="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457918" y="3608917"/>
            <a:ext cx="2727733" cy="1384241"/>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P25: </a:t>
            </a:r>
            <a:r>
              <a:rPr lang="de-DE" sz="1600" dirty="0">
                <a:latin typeface="Calibri" panose="020F0502020204030204" pitchFamily="34" charset="0"/>
              </a:rPr>
              <a:t>PT reagent</a:t>
            </a:r>
            <a:endParaRPr lang="de-DE" sz="1600" dirty="0" smtClean="0">
              <a:latin typeface="Calibri" panose="020F0502020204030204" pitchFamily="34" charset="0"/>
            </a:endParaRPr>
          </a:p>
          <a:p>
            <a:endParaRPr lang="de-DE" sz="600" dirty="0" smtClean="0"/>
          </a:p>
          <a:p>
            <a:r>
              <a:rPr lang="de-DE" sz="1600" dirty="0" smtClean="0">
                <a:latin typeface="Calibri" panose="020F0502020204030204" pitchFamily="34" charset="0"/>
              </a:rPr>
              <a:t>P33: </a:t>
            </a:r>
            <a:r>
              <a:rPr lang="de-DE" sz="1600" dirty="0">
                <a:latin typeface="Calibri" panose="020F0502020204030204" pitchFamily="34" charset="0"/>
              </a:rPr>
              <a:t>Factor </a:t>
            </a:r>
            <a:r>
              <a:rPr lang="de-DE" sz="1600" dirty="0" smtClean="0">
                <a:latin typeface="Calibri" panose="020F0502020204030204" pitchFamily="34" charset="0"/>
              </a:rPr>
              <a:t>VII </a:t>
            </a:r>
            <a:r>
              <a:rPr lang="de-DE" sz="1600" dirty="0">
                <a:latin typeface="Calibri" panose="020F0502020204030204" pitchFamily="34" charset="0"/>
              </a:rPr>
              <a:t>deficient plasma</a:t>
            </a:r>
          </a:p>
          <a:p>
            <a:endParaRPr lang="de-DE" sz="600" dirty="0" smtClean="0"/>
          </a:p>
          <a:p>
            <a:r>
              <a:rPr lang="de-DE" sz="1600" dirty="0" smtClean="0">
                <a:latin typeface="Calibri" panose="020F0502020204030204" pitchFamily="34" charset="0"/>
              </a:rPr>
              <a:t>P39</a:t>
            </a:r>
            <a:r>
              <a:rPr lang="de-DE" sz="1600" dirty="0">
                <a:latin typeface="Calibri" panose="020F0502020204030204" pitchFamily="34" charset="0"/>
              </a:rPr>
              <a:t>: IBS </a:t>
            </a:r>
            <a:r>
              <a:rPr lang="de-DE" sz="1600" dirty="0" smtClean="0">
                <a:latin typeface="Calibri" panose="020F0502020204030204" pitchFamily="34" charset="0"/>
              </a:rPr>
              <a:t>buffer</a:t>
            </a:r>
          </a:p>
          <a:p>
            <a:endParaRPr lang="de-DE" sz="1000" dirty="0">
              <a:latin typeface="Calibri" panose="020F0502020204030204" pitchFamily="34" charset="0"/>
            </a:endParaRPr>
          </a:p>
          <a:p>
            <a:r>
              <a:rPr lang="de-DE" sz="1600" dirty="0" smtClean="0">
                <a:latin typeface="Calibri" panose="020F0502020204030204" pitchFamily="34" charset="0"/>
              </a:rPr>
              <a:t> </a:t>
            </a:r>
            <a:endParaRPr lang="de-DE" sz="1600" dirty="0">
              <a:latin typeface="Calibri" panose="020F0502020204030204" pitchFamily="34" charset="0"/>
            </a:endParaRPr>
          </a:p>
        </p:txBody>
      </p:sp>
      <p:sp>
        <p:nvSpPr>
          <p:cNvPr id="9" name="Down Arrow 6"/>
          <p:cNvSpPr/>
          <p:nvPr/>
        </p:nvSpPr>
        <p:spPr>
          <a:xfrm>
            <a:off x="2475964" y="80776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28588746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2141349297"/>
              </p:ext>
            </p:extLst>
          </p:nvPr>
        </p:nvGraphicFramePr>
        <p:xfrm>
          <a:off x="630384" y="796659"/>
          <a:ext cx="5652651" cy="4046930"/>
        </p:xfrm>
        <a:graphic>
          <a:graphicData uri="http://schemas.openxmlformats.org/drawingml/2006/table">
            <a:tbl>
              <a:tblPr>
                <a:tableStyleId>{2D5ABB26-0587-4C30-8999-92F81FD0307C}</a:tableStyleId>
              </a:tblPr>
              <a:tblGrid>
                <a:gridCol w="970138"/>
                <a:gridCol w="1725788"/>
                <a:gridCol w="1867503"/>
                <a:gridCol w="1089222"/>
              </a:tblGrid>
              <a:tr h="270164">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FVII-%</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200891">
                <a:tc gridSpan="4">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5ml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6x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Factor VII deficient plasma and PT reagent, place them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5 empty tubes  into </a:t>
                      </a:r>
                      <a:r>
                        <a:rPr lang="de-DE" sz="900" b="0" i="0" u="none" strike="noStrike" baseline="0" dirty="0" smtClean="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smtClean="0">
                          <a:solidFill>
                            <a:srgbClr val="000000"/>
                          </a:solidFill>
                          <a:effectLst/>
                          <a:latin typeface="Calibri" panose="020F0502020204030204" pitchFamily="34" charset="0"/>
                        </a:rPr>
                        <a:t>Wait for 60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4">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FVII</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dirty="0" smtClean="0">
                          <a:solidFill>
                            <a:srgbClr val="000000"/>
                          </a:solidFill>
                          <a:effectLst/>
                          <a:latin typeface="Calibri" panose="020F0502020204030204" pitchFamily="34" charset="0"/>
                          <a:ea typeface="+mn-ea"/>
                          <a:cs typeface="+mn-cs"/>
                        </a:rPr>
                        <a:t>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299611">
                <a:tc gridSpan="4">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smtClean="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108.0%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19.3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54.0%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22.5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27.0%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27.6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48209">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13.5%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33.8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6.8%</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39.6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54.3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5" name="Textfeld 13"/>
          <p:cNvSpPr txBox="1"/>
          <p:nvPr/>
        </p:nvSpPr>
        <p:spPr>
          <a:xfrm>
            <a:off x="3657600" y="41562"/>
            <a:ext cx="3255731"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VII</a:t>
            </a:r>
            <a:r>
              <a:rPr lang="de-DE" sz="1600" i="1" kern="1200" dirty="0" smtClean="0">
                <a:latin typeface="Arial Black" panose="020B0A04020102020204" pitchFamily="34" charset="0"/>
                <a:ea typeface="+mj-ea"/>
                <a:cs typeface="+mj-cs"/>
              </a:rPr>
              <a:t>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P5201</a:t>
            </a:r>
            <a:r>
              <a:rPr lang="de-DE" sz="900" i="1" kern="1200" baseline="0" dirty="0" smtClean="0">
                <a:latin typeface="Arial Black" panose="020B0A04020102020204" pitchFamily="34" charset="0"/>
                <a:ea typeface="+mj-ea"/>
                <a:cs typeface="+mj-cs"/>
              </a:rPr>
              <a:t>-010</a:t>
            </a:r>
          </a:p>
        </p:txBody>
      </p:sp>
    </p:spTree>
    <p:extLst>
      <p:ext uri="{BB962C8B-B14F-4D97-AF65-F5344CB8AC3E}">
        <p14:creationId xmlns:p14="http://schemas.microsoft.com/office/powerpoint/2010/main" val="10533002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701861" y="1851641"/>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5407969" y="1486047"/>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4239192274"/>
              </p:ext>
            </p:extLst>
          </p:nvPr>
        </p:nvGraphicFramePr>
        <p:xfrm>
          <a:off x="3245318" y="2839816"/>
          <a:ext cx="1669779" cy="1680619"/>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a:t>
                      </a:r>
                      <a:r>
                        <a:rPr lang="de-DE" altLang="zh-CN" sz="800" b="1" u="none" strike="noStrike" dirty="0" smtClean="0">
                          <a:effectLst/>
                          <a:latin typeface="Calibri" panose="020F0502020204030204" pitchFamily="34" charset="0"/>
                        </a:rPr>
                        <a:t>4</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a:t>
                      </a:r>
                      <a:r>
                        <a:rPr lang="de-DE" altLang="zh-CN" sz="800" b="1" i="0" u="none" strike="noStrike" dirty="0" smtClean="0">
                          <a:solidFill>
                            <a:schemeClr val="tx1"/>
                          </a:solidFill>
                          <a:effectLst/>
                          <a:latin typeface="Calibri" panose="020F0502020204030204" pitchFamily="34" charset="0"/>
                        </a:rPr>
                        <a:t>7</a:t>
                      </a:r>
                      <a:r>
                        <a:rPr lang="de-DE" sz="800" b="1" i="0" u="none" strike="noStrike" dirty="0" smtClean="0">
                          <a:solidFill>
                            <a:schemeClr val="tx1"/>
                          </a:solidFill>
                          <a:effectLst/>
                          <a:latin typeface="Calibri" panose="020F0502020204030204" pitchFamily="34" charset="0"/>
                        </a:rPr>
                        <a:t>.04d</a:t>
                      </a:r>
                      <a:r>
                        <a:rPr lang="de-DE" sz="800" b="1" i="0" u="none" strike="noStrike" baseline="0" dirty="0" smtClean="0">
                          <a:solidFill>
                            <a:schemeClr val="tx1"/>
                          </a:solidFill>
                          <a:effectLst/>
                          <a:latin typeface="Calibri" panose="020F0502020204030204" pitchFamily="34" charset="0"/>
                        </a:rPr>
                        <a:t> (258)</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P35 </a:t>
                      </a:r>
                      <a:r>
                        <a:rPr lang="de-DE" sz="800" b="0" i="0" u="none" strike="noStrike" dirty="0">
                          <a:solidFill>
                            <a:srgbClr val="000000"/>
                          </a:solidFill>
                          <a:effectLst/>
                          <a:latin typeface="Calibri" panose="020F0502020204030204" pitchFamily="34" charset="0"/>
                        </a:rPr>
                        <a:t>(CP)</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P39</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50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P34</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50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P31</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50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P26</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P5301-010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624006480"/>
              </p:ext>
            </p:extLst>
          </p:nvPr>
        </p:nvGraphicFramePr>
        <p:xfrm>
          <a:off x="5367752" y="2829266"/>
          <a:ext cx="1420957" cy="1940820"/>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F8</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32771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 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21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180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180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COAG</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logXY</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NO</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3545458" y="41562"/>
            <a:ext cx="3367874"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VII</a:t>
            </a:r>
            <a:r>
              <a:rPr lang="de-DE" sz="1600" i="1" dirty="0" smtClean="0">
                <a:latin typeface="Arial Black" panose="020B0A04020102020204" pitchFamily="34" charset="0"/>
                <a:ea typeface="+mj-ea"/>
                <a:cs typeface="+mj-cs"/>
              </a:rPr>
              <a:t>I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P5301</a:t>
            </a:r>
            <a:r>
              <a:rPr lang="de-DE" sz="900" i="1" kern="1200" baseline="0" dirty="0" smtClean="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389777" y="3687325"/>
            <a:ext cx="2794957" cy="1445797"/>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P26: </a:t>
            </a:r>
            <a:r>
              <a:rPr lang="de-DE" sz="1600" dirty="0">
                <a:latin typeface="Calibri" panose="020F0502020204030204" pitchFamily="34" charset="0"/>
              </a:rPr>
              <a:t>CaCl</a:t>
            </a:r>
            <a:r>
              <a:rPr lang="de-DE" dirty="0">
                <a:latin typeface="Calibri" panose="020F0502020204030204" pitchFamily="34" charset="0"/>
              </a:rPr>
              <a:t>2</a:t>
            </a:r>
          </a:p>
          <a:p>
            <a:r>
              <a:rPr lang="de-DE" sz="1600" dirty="0" smtClean="0">
                <a:latin typeface="Calibri" panose="020F0502020204030204" pitchFamily="34" charset="0"/>
              </a:rPr>
              <a:t>P31: </a:t>
            </a:r>
            <a:r>
              <a:rPr lang="de-DE" sz="1600" dirty="0">
                <a:latin typeface="Calibri" panose="020F0502020204030204" pitchFamily="34" charset="0"/>
              </a:rPr>
              <a:t>aPTT reagent</a:t>
            </a:r>
          </a:p>
          <a:p>
            <a:r>
              <a:rPr lang="de-DE" sz="1600" dirty="0" smtClean="0">
                <a:latin typeface="Calibri" panose="020F0502020204030204" pitchFamily="34" charset="0"/>
              </a:rPr>
              <a:t>P34: </a:t>
            </a:r>
            <a:r>
              <a:rPr lang="de-DE" sz="1600" dirty="0">
                <a:latin typeface="Calibri" panose="020F0502020204030204" pitchFamily="34" charset="0"/>
              </a:rPr>
              <a:t>Factor </a:t>
            </a:r>
            <a:r>
              <a:rPr lang="de-DE" sz="1600" dirty="0" smtClean="0">
                <a:latin typeface="Calibri" panose="020F0502020204030204" pitchFamily="34" charset="0"/>
              </a:rPr>
              <a:t>VIII </a:t>
            </a:r>
            <a:r>
              <a:rPr lang="de-DE" sz="1600" dirty="0">
                <a:latin typeface="Calibri" panose="020F0502020204030204" pitchFamily="34" charset="0"/>
              </a:rPr>
              <a:t>deficient plasma</a:t>
            </a:r>
          </a:p>
          <a:p>
            <a:r>
              <a:rPr lang="de-DE" sz="1600" dirty="0" smtClean="0">
                <a:latin typeface="Calibri" panose="020F0502020204030204" pitchFamily="34" charset="0"/>
              </a:rPr>
              <a:t>P39</a:t>
            </a:r>
            <a:r>
              <a:rPr lang="de-DE" sz="1600" dirty="0">
                <a:latin typeface="Calibri" panose="020F0502020204030204" pitchFamily="34" charset="0"/>
              </a:rPr>
              <a:t>: IBS </a:t>
            </a:r>
            <a:r>
              <a:rPr lang="de-DE" sz="1600" dirty="0" smtClean="0">
                <a:latin typeface="Calibri" panose="020F0502020204030204" pitchFamily="34" charset="0"/>
              </a:rPr>
              <a:t>buffer</a:t>
            </a:r>
          </a:p>
          <a:p>
            <a:endParaRPr lang="de-DE" sz="1000" dirty="0">
              <a:latin typeface="Calibri" panose="020F0502020204030204" pitchFamily="34" charset="0"/>
            </a:endParaRPr>
          </a:p>
          <a:p>
            <a:r>
              <a:rPr lang="de-DE" sz="1600" dirty="0" smtClean="0">
                <a:latin typeface="Calibri" panose="020F0502020204030204" pitchFamily="34" charset="0"/>
              </a:rPr>
              <a:t> </a:t>
            </a:r>
            <a:endParaRPr lang="de-DE" sz="1600" dirty="0">
              <a:latin typeface="Calibri" panose="020F0502020204030204" pitchFamily="34" charset="0"/>
            </a:endParaRPr>
          </a:p>
        </p:txBody>
      </p:sp>
      <p:sp>
        <p:nvSpPr>
          <p:cNvPr id="9" name="Down Arrow 6"/>
          <p:cNvSpPr/>
          <p:nvPr/>
        </p:nvSpPr>
        <p:spPr>
          <a:xfrm>
            <a:off x="2475967" y="1486047"/>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6" name="Down Arrow 6"/>
          <p:cNvSpPr/>
          <p:nvPr/>
        </p:nvSpPr>
        <p:spPr>
          <a:xfrm>
            <a:off x="4705149" y="803405"/>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11869892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1439522294"/>
              </p:ext>
            </p:extLst>
          </p:nvPr>
        </p:nvGraphicFramePr>
        <p:xfrm>
          <a:off x="630384" y="796659"/>
          <a:ext cx="5652651" cy="4046930"/>
        </p:xfrm>
        <a:graphic>
          <a:graphicData uri="http://schemas.openxmlformats.org/drawingml/2006/table">
            <a:tbl>
              <a:tblPr>
                <a:tableStyleId>{2D5ABB26-0587-4C30-8999-92F81FD0307C}</a:tableStyleId>
              </a:tblPr>
              <a:tblGrid>
                <a:gridCol w="970138"/>
                <a:gridCol w="1725788"/>
                <a:gridCol w="1867503"/>
                <a:gridCol w="1089222"/>
              </a:tblGrid>
              <a:tr h="270164">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FVIII-%</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200891">
                <a:tc gridSpan="4">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5ml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6x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Factor VIII deficient plasma, place it and aPTT, CaCl2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5 empty tubes  into </a:t>
                      </a:r>
                      <a:r>
                        <a:rPr lang="de-DE" sz="900" b="0" i="0" u="none" strike="noStrike" baseline="0" dirty="0" smtClean="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smtClean="0">
                          <a:solidFill>
                            <a:srgbClr val="000000"/>
                          </a:solidFill>
                          <a:effectLst/>
                          <a:latin typeface="Calibri" panose="020F0502020204030204" pitchFamily="34" charset="0"/>
                        </a:rPr>
                        <a:t>Wait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4">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FVIII</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299611">
                <a:tc gridSpan="4">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smtClean="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69.0%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58.5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34.5%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66.3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17.3%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72.6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48209">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8.6%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79.9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4.3%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91.8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0.8%</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108.8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6" name="Textfeld 13"/>
          <p:cNvSpPr txBox="1"/>
          <p:nvPr/>
        </p:nvSpPr>
        <p:spPr>
          <a:xfrm>
            <a:off x="3545458" y="41562"/>
            <a:ext cx="3367874"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VII</a:t>
            </a:r>
            <a:r>
              <a:rPr lang="de-DE" sz="1600" i="1" dirty="0" smtClean="0">
                <a:latin typeface="Arial Black" panose="020B0A04020102020204" pitchFamily="34" charset="0"/>
                <a:ea typeface="+mj-ea"/>
                <a:cs typeface="+mj-cs"/>
              </a:rPr>
              <a:t>I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P5301</a:t>
            </a:r>
            <a:r>
              <a:rPr lang="de-DE" sz="900" i="1" kern="1200" baseline="0" dirty="0" smtClean="0">
                <a:latin typeface="Arial Black" panose="020B0A04020102020204" pitchFamily="34" charset="0"/>
                <a:ea typeface="+mj-ea"/>
                <a:cs typeface="+mj-cs"/>
              </a:rPr>
              <a:t>-010</a:t>
            </a:r>
          </a:p>
        </p:txBody>
      </p:sp>
    </p:spTree>
    <p:extLst>
      <p:ext uri="{BB962C8B-B14F-4D97-AF65-F5344CB8AC3E}">
        <p14:creationId xmlns:p14="http://schemas.microsoft.com/office/powerpoint/2010/main" val="11193048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5"/>
          <p:cNvGraphicFramePr>
            <a:graphicFrameLocks noGrp="1"/>
          </p:cNvGraphicFramePr>
          <p:nvPr>
            <p:extLst>
              <p:ext uri="{D42A27DB-BD31-4B8C-83A1-F6EECF244321}">
                <p14:modId xmlns:p14="http://schemas.microsoft.com/office/powerpoint/2010/main" val="2391020964"/>
              </p:ext>
            </p:extLst>
          </p:nvPr>
        </p:nvGraphicFramePr>
        <p:xfrm>
          <a:off x="817412" y="257127"/>
          <a:ext cx="5839691" cy="2013215"/>
        </p:xfrm>
        <a:graphic>
          <a:graphicData uri="http://schemas.openxmlformats.org/drawingml/2006/table">
            <a:tbl>
              <a:tblPr firstRow="1" bandRow="1">
                <a:tableStyleId>{2D5ABB26-0587-4C30-8999-92F81FD0307C}</a:tableStyleId>
              </a:tblPr>
              <a:tblGrid>
                <a:gridCol w="5839691"/>
              </a:tblGrid>
              <a:tr h="248414">
                <a:tc>
                  <a:txBody>
                    <a:bodyPr/>
                    <a:lstStyle/>
                    <a:p>
                      <a:r>
                        <a:rPr lang="de-DE" dirty="0" err="1" smtClean="0">
                          <a:solidFill>
                            <a:schemeClr val="bg1"/>
                          </a:solidFill>
                        </a:rPr>
                        <a:t>Intended</a:t>
                      </a:r>
                      <a:r>
                        <a:rPr lang="de-DE" baseline="0" dirty="0" smtClean="0">
                          <a:solidFill>
                            <a:schemeClr val="bg1"/>
                          </a:solidFill>
                        </a:rPr>
                        <a:t> </a:t>
                      </a:r>
                      <a:r>
                        <a:rPr lang="de-DE" baseline="0" dirty="0" err="1" smtClean="0">
                          <a:solidFill>
                            <a:schemeClr val="bg1"/>
                          </a:solidFill>
                        </a:rPr>
                        <a:t>use</a:t>
                      </a:r>
                      <a:endParaRPr lang="de-DE" dirty="0">
                        <a:solidFill>
                          <a:schemeClr val="bg1"/>
                        </a:solidFill>
                      </a:endParaRPr>
                    </a:p>
                  </a:txBody>
                  <a:tcPr>
                    <a:solidFill>
                      <a:schemeClr val="bg2">
                        <a:lumMod val="75000"/>
                      </a:schemeClr>
                    </a:solidFill>
                  </a:tcPr>
                </a:tc>
              </a:tr>
              <a:tr h="1738895">
                <a:tc>
                  <a:txBody>
                    <a:bodyPr/>
                    <a:lstStyle/>
                    <a:p>
                      <a:pPr marL="171450" indent="-171450">
                        <a:buFont typeface="Arial" panose="020B0604020202020204" pitchFamily="34" charset="0"/>
                        <a:buChar char="•"/>
                      </a:pPr>
                      <a:r>
                        <a:rPr lang="en-IE" sz="1000" i="1" kern="1200" dirty="0" smtClean="0">
                          <a:solidFill>
                            <a:schemeClr val="tx1"/>
                          </a:solidFill>
                          <a:effectLst/>
                          <a:latin typeface="+mn-lt"/>
                          <a:ea typeface="+mn-ea"/>
                          <a:cs typeface="+mn-cs"/>
                        </a:rPr>
                        <a:t>Use only human</a:t>
                      </a:r>
                      <a:r>
                        <a:rPr lang="en-IE" sz="1000" i="1" kern="1200" baseline="0" dirty="0" smtClean="0">
                          <a:solidFill>
                            <a:schemeClr val="tx1"/>
                          </a:solidFill>
                          <a:effectLst/>
                          <a:latin typeface="+mn-lt"/>
                          <a:ea typeface="+mn-ea"/>
                          <a:cs typeface="+mn-cs"/>
                        </a:rPr>
                        <a:t> </a:t>
                      </a:r>
                      <a:r>
                        <a:rPr lang="en-IE" sz="1000" i="1" kern="1200" dirty="0" smtClean="0">
                          <a:solidFill>
                            <a:schemeClr val="tx1"/>
                          </a:solidFill>
                          <a:effectLst/>
                          <a:latin typeface="+mn-lt"/>
                          <a:ea typeface="+mn-ea"/>
                          <a:cs typeface="+mn-cs"/>
                        </a:rPr>
                        <a:t>citrated plasma for sample analysis. Mix 9 parts of venous blood with 1 part 3.2% (0.105M) sodium citrate and centrifuge the mixture at 1500g x 15min. Use plasma within 4 hours.</a:t>
                      </a:r>
                    </a:p>
                    <a:p>
                      <a:pPr marL="171450" indent="-171450">
                        <a:buFont typeface="Arial" panose="020B0604020202020204" pitchFamily="34" charset="0"/>
                        <a:buChar char="•"/>
                      </a:pPr>
                      <a:endParaRPr lang="en-IE" sz="1000" b="0" i="1"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IE" sz="1000" i="1" kern="1200" dirty="0" smtClean="0">
                          <a:solidFill>
                            <a:schemeClr val="tx1"/>
                          </a:solidFill>
                          <a:effectLst/>
                          <a:latin typeface="+mn-lt"/>
                          <a:ea typeface="+mn-ea"/>
                          <a:cs typeface="+mn-cs"/>
                        </a:rPr>
                        <a:t>Do not use plasma with more than 50mg/</a:t>
                      </a:r>
                      <a:r>
                        <a:rPr lang="en-IE" sz="1000" i="1" kern="1200" dirty="0" err="1" smtClean="0">
                          <a:solidFill>
                            <a:schemeClr val="tx1"/>
                          </a:solidFill>
                          <a:effectLst/>
                          <a:latin typeface="+mn-lt"/>
                          <a:ea typeface="+mn-ea"/>
                          <a:cs typeface="+mn-cs"/>
                        </a:rPr>
                        <a:t>dL</a:t>
                      </a:r>
                      <a:r>
                        <a:rPr lang="en-IE" sz="1000" i="1" kern="1200" dirty="0" smtClean="0">
                          <a:solidFill>
                            <a:schemeClr val="tx1"/>
                          </a:solidFill>
                          <a:effectLst/>
                          <a:latin typeface="+mn-lt"/>
                          <a:ea typeface="+mn-ea"/>
                          <a:cs typeface="+mn-cs"/>
                        </a:rPr>
                        <a:t> Bilirubin (856µmol/l)  or  2000mg/L </a:t>
                      </a:r>
                      <a:r>
                        <a:rPr lang="en-IE" sz="1000" i="1" kern="1200" dirty="0" err="1" smtClean="0">
                          <a:solidFill>
                            <a:schemeClr val="tx1"/>
                          </a:solidFill>
                          <a:effectLst/>
                          <a:latin typeface="+mn-lt"/>
                          <a:ea typeface="+mn-ea"/>
                          <a:cs typeface="+mn-cs"/>
                        </a:rPr>
                        <a:t>Hemoglobin</a:t>
                      </a:r>
                      <a:r>
                        <a:rPr lang="en-IE" sz="1000" i="1" kern="1200" dirty="0" smtClean="0">
                          <a:solidFill>
                            <a:schemeClr val="tx1"/>
                          </a:solidFill>
                          <a:effectLst/>
                          <a:latin typeface="+mn-lt"/>
                          <a:ea typeface="+mn-ea"/>
                          <a:cs typeface="+mn-cs"/>
                        </a:rPr>
                        <a:t>  or  50 g/l Triglyceride (57 </a:t>
                      </a:r>
                      <a:r>
                        <a:rPr lang="en-IE" sz="1000" i="1" kern="1200" dirty="0" err="1" smtClean="0">
                          <a:solidFill>
                            <a:schemeClr val="tx1"/>
                          </a:solidFill>
                          <a:effectLst/>
                          <a:latin typeface="+mn-lt"/>
                          <a:ea typeface="+mn-ea"/>
                          <a:cs typeface="+mn-cs"/>
                        </a:rPr>
                        <a:t>mmol</a:t>
                      </a:r>
                      <a:r>
                        <a:rPr lang="en-IE" sz="1000" i="1" kern="1200" dirty="0" smtClean="0">
                          <a:solidFill>
                            <a:schemeClr val="tx1"/>
                          </a:solidFill>
                          <a:effectLst/>
                          <a:latin typeface="+mn-lt"/>
                          <a:ea typeface="+mn-ea"/>
                          <a:cs typeface="+mn-cs"/>
                        </a:rPr>
                        <a:t>/l)</a:t>
                      </a:r>
                    </a:p>
                    <a:p>
                      <a:pPr marL="301066" lvl="1" indent="0">
                        <a:buFont typeface="Arial" panose="020B0604020202020204" pitchFamily="34" charset="0"/>
                        <a:buNone/>
                      </a:pPr>
                      <a:endParaRPr lang="en-IE" sz="1000" b="0" i="1"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IE" sz="1000" i="1" kern="1200" dirty="0" smtClean="0">
                          <a:solidFill>
                            <a:schemeClr val="tx1"/>
                          </a:solidFill>
                          <a:effectLst/>
                          <a:latin typeface="+mn-lt"/>
                          <a:ea typeface="+mn-ea"/>
                          <a:cs typeface="+mn-cs"/>
                        </a:rPr>
                        <a:t>The </a:t>
                      </a:r>
                      <a:r>
                        <a:rPr lang="en-IE" sz="1000" i="1" kern="1200" dirty="0" err="1" smtClean="0">
                          <a:solidFill>
                            <a:schemeClr val="tx1"/>
                          </a:solidFill>
                          <a:effectLst/>
                          <a:latin typeface="+mn-lt"/>
                          <a:ea typeface="+mn-ea"/>
                          <a:cs typeface="+mn-cs"/>
                        </a:rPr>
                        <a:t>enviromental</a:t>
                      </a:r>
                      <a:r>
                        <a:rPr lang="en-IE" sz="1000" i="1" kern="1200" dirty="0" smtClean="0">
                          <a:solidFill>
                            <a:schemeClr val="tx1"/>
                          </a:solidFill>
                          <a:effectLst/>
                          <a:latin typeface="+mn-lt"/>
                          <a:ea typeface="+mn-ea"/>
                          <a:cs typeface="+mn-cs"/>
                        </a:rPr>
                        <a:t> temperature should be conditioned to 20 – 25°C to allow accurate cooling and best reagent</a:t>
                      </a:r>
                      <a:r>
                        <a:rPr lang="en-IE" sz="1000" i="1" kern="1200" baseline="0" dirty="0" smtClean="0">
                          <a:solidFill>
                            <a:schemeClr val="tx1"/>
                          </a:solidFill>
                          <a:effectLst/>
                          <a:latin typeface="+mn-lt"/>
                          <a:ea typeface="+mn-ea"/>
                          <a:cs typeface="+mn-cs"/>
                        </a:rPr>
                        <a:t> </a:t>
                      </a:r>
                      <a:r>
                        <a:rPr lang="en-IE" sz="1000" i="1" kern="1200" dirty="0" err="1" smtClean="0">
                          <a:solidFill>
                            <a:schemeClr val="tx1"/>
                          </a:solidFill>
                          <a:effectLst/>
                          <a:latin typeface="+mn-lt"/>
                          <a:ea typeface="+mn-ea"/>
                          <a:cs typeface="+mn-cs"/>
                        </a:rPr>
                        <a:t>onboard</a:t>
                      </a:r>
                      <a:r>
                        <a:rPr lang="en-IE" sz="1000" i="1" kern="1200" dirty="0" smtClean="0">
                          <a:solidFill>
                            <a:schemeClr val="tx1"/>
                          </a:solidFill>
                          <a:effectLst/>
                          <a:latin typeface="+mn-lt"/>
                          <a:ea typeface="+mn-ea"/>
                          <a:cs typeface="+mn-cs"/>
                        </a:rPr>
                        <a:t> stability</a:t>
                      </a:r>
                    </a:p>
                    <a:p>
                      <a:pPr marL="171450" indent="-171450">
                        <a:buFont typeface="Arial" panose="020B0604020202020204" pitchFamily="34" charset="0"/>
                        <a:buChar char="•"/>
                      </a:pPr>
                      <a:endParaRPr lang="en-IE" sz="1000" i="1"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IE" sz="1000" i="1" kern="1200" dirty="0" smtClean="0">
                          <a:solidFill>
                            <a:schemeClr val="tx1"/>
                          </a:solidFill>
                          <a:effectLst/>
                          <a:latin typeface="+mn-lt"/>
                          <a:ea typeface="+mn-ea"/>
                          <a:cs typeface="+mn-cs"/>
                        </a:rPr>
                        <a:t>Do not store</a:t>
                      </a:r>
                      <a:r>
                        <a:rPr lang="en-IE" sz="1000" i="1" kern="1200" baseline="0" dirty="0" smtClean="0">
                          <a:solidFill>
                            <a:schemeClr val="tx1"/>
                          </a:solidFill>
                          <a:effectLst/>
                          <a:latin typeface="+mn-lt"/>
                          <a:ea typeface="+mn-ea"/>
                          <a:cs typeface="+mn-cs"/>
                        </a:rPr>
                        <a:t> reagents over night </a:t>
                      </a:r>
                      <a:r>
                        <a:rPr lang="en-IE" sz="1000" i="1" kern="1200" baseline="0" dirty="0" err="1" smtClean="0">
                          <a:solidFill>
                            <a:schemeClr val="tx1"/>
                          </a:solidFill>
                          <a:effectLst/>
                          <a:latin typeface="+mn-lt"/>
                          <a:ea typeface="+mn-ea"/>
                          <a:cs typeface="+mn-cs"/>
                        </a:rPr>
                        <a:t>onboard</a:t>
                      </a:r>
                      <a:r>
                        <a:rPr lang="en-IE" sz="1000" i="1" kern="1200" baseline="0" dirty="0" smtClean="0">
                          <a:solidFill>
                            <a:schemeClr val="tx1"/>
                          </a:solidFill>
                          <a:effectLst/>
                          <a:latin typeface="+mn-lt"/>
                          <a:ea typeface="+mn-ea"/>
                          <a:cs typeface="+mn-cs"/>
                        </a:rPr>
                        <a:t> in uncapped condition.</a:t>
                      </a:r>
                      <a:endParaRPr lang="en-IE" sz="1000" i="1" kern="1200" dirty="0" smtClean="0">
                        <a:solidFill>
                          <a:schemeClr val="tx1"/>
                        </a:solidFill>
                        <a:effectLst/>
                        <a:latin typeface="+mn-lt"/>
                        <a:ea typeface="+mn-ea"/>
                        <a:cs typeface="+mn-cs"/>
                      </a:endParaRPr>
                    </a:p>
                  </a:txBody>
                  <a:tcPr/>
                </a:tc>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2172308854"/>
              </p:ext>
            </p:extLst>
          </p:nvPr>
        </p:nvGraphicFramePr>
        <p:xfrm>
          <a:off x="845142" y="2314515"/>
          <a:ext cx="5839691" cy="2651760"/>
        </p:xfrm>
        <a:graphic>
          <a:graphicData uri="http://schemas.openxmlformats.org/drawingml/2006/table">
            <a:tbl>
              <a:tblPr firstRow="1" bandRow="1">
                <a:tableStyleId>{2D5ABB26-0587-4C30-8999-92F81FD0307C}</a:tableStyleId>
              </a:tblPr>
              <a:tblGrid>
                <a:gridCol w="5839691"/>
              </a:tblGrid>
              <a:tr h="206373">
                <a:tc>
                  <a:txBody>
                    <a:bodyPr/>
                    <a:lstStyle/>
                    <a:p>
                      <a:r>
                        <a:rPr lang="de-DE" dirty="0" err="1" smtClean="0">
                          <a:solidFill>
                            <a:schemeClr val="bg1"/>
                          </a:solidFill>
                        </a:rPr>
                        <a:t>Safety</a:t>
                      </a:r>
                      <a:r>
                        <a:rPr lang="de-DE" baseline="0" dirty="0" smtClean="0">
                          <a:solidFill>
                            <a:schemeClr val="bg1"/>
                          </a:solidFill>
                        </a:rPr>
                        <a:t> Information</a:t>
                      </a:r>
                      <a:endParaRPr lang="de-DE" dirty="0">
                        <a:solidFill>
                          <a:schemeClr val="bg1"/>
                        </a:solidFill>
                      </a:endParaRPr>
                    </a:p>
                  </a:txBody>
                  <a:tcPr>
                    <a:solidFill>
                      <a:schemeClr val="bg2">
                        <a:lumMod val="75000"/>
                      </a:schemeClr>
                    </a:solidFill>
                  </a:tcPr>
                </a:tc>
              </a:tr>
              <a:tr h="1559265">
                <a:tc>
                  <a:txBody>
                    <a:bodyPr/>
                    <a:lstStyle/>
                    <a:p>
                      <a:pPr marL="171450" indent="-171450">
                        <a:buFont typeface="Arial" panose="020B0604020202020204" pitchFamily="34" charset="0"/>
                        <a:buChar char="•"/>
                      </a:pPr>
                      <a:r>
                        <a:rPr lang="en-IE" sz="1000" kern="1200" dirty="0" smtClean="0">
                          <a:solidFill>
                            <a:schemeClr val="tx1"/>
                          </a:solidFill>
                          <a:effectLst/>
                          <a:latin typeface="+mn-lt"/>
                          <a:ea typeface="+mn-ea"/>
                          <a:cs typeface="+mn-cs"/>
                        </a:rPr>
                        <a:t>Never touch moving parts such as the measurement rotor or pipetting arm during device operation. Never try to pull a cuvette block out of the measurement rotor during test processing operation. Carry out control measurement runs at regular intervals to ensure that the </a:t>
                      </a:r>
                      <a:r>
                        <a:rPr lang="en-IE" sz="1000" kern="1200" dirty="0" err="1" smtClean="0">
                          <a:solidFill>
                            <a:schemeClr val="tx1"/>
                          </a:solidFill>
                          <a:effectLst/>
                          <a:latin typeface="+mn-lt"/>
                          <a:ea typeface="+mn-ea"/>
                          <a:cs typeface="+mn-cs"/>
                        </a:rPr>
                        <a:t>Analyzer</a:t>
                      </a:r>
                      <a:r>
                        <a:rPr lang="en-IE" sz="1000" kern="1200" dirty="0" smtClean="0">
                          <a:solidFill>
                            <a:schemeClr val="tx1"/>
                          </a:solidFill>
                          <a:effectLst/>
                          <a:latin typeface="+mn-lt"/>
                          <a:ea typeface="+mn-ea"/>
                          <a:cs typeface="+mn-cs"/>
                        </a:rPr>
                        <a:t> continues to function faultlessly</a:t>
                      </a:r>
                    </a:p>
                    <a:p>
                      <a:pPr marL="171450" indent="-171450">
                        <a:buFont typeface="Arial" panose="020B0604020202020204" pitchFamily="34" charset="0"/>
                        <a:buChar char="•"/>
                      </a:pPr>
                      <a:endParaRPr lang="en-IE" sz="1000" b="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000" kern="1200" dirty="0" smtClean="0">
                          <a:solidFill>
                            <a:schemeClr val="tx1"/>
                          </a:solidFill>
                          <a:effectLst/>
                          <a:latin typeface="+mn-lt"/>
                          <a:ea typeface="+mn-ea"/>
                          <a:cs typeface="+mn-cs"/>
                        </a:rPr>
                        <a:t>Avoid direct contact with samples and sample residues in the used cuvettes.</a:t>
                      </a:r>
                      <a:endParaRPr lang="de-DE" sz="10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GB" sz="10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000" kern="1200" dirty="0" smtClean="0">
                          <a:solidFill>
                            <a:schemeClr val="tx1"/>
                          </a:solidFill>
                          <a:effectLst/>
                          <a:latin typeface="+mn-lt"/>
                          <a:ea typeface="+mn-ea"/>
                          <a:cs typeface="+mn-cs"/>
                        </a:rPr>
                        <a:t>Infectious material such as cuvette waste and liquid waste must be disposed in compliance with local regulations governing for infectious materials.</a:t>
                      </a:r>
                      <a:endParaRPr lang="de-DE" sz="10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GB" sz="10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000" kern="1200" dirty="0" smtClean="0">
                          <a:solidFill>
                            <a:schemeClr val="tx1"/>
                          </a:solidFill>
                          <a:effectLst/>
                          <a:latin typeface="+mn-lt"/>
                          <a:ea typeface="+mn-ea"/>
                          <a:cs typeface="+mn-cs"/>
                        </a:rPr>
                        <a:t>Wear medical infection grade protective gloves for all cleaning and maintenance works involving potential contact with infectious liquids and use each pair of gloves once only. </a:t>
                      </a:r>
                    </a:p>
                    <a:p>
                      <a:pPr marL="0" indent="0">
                        <a:buFont typeface="Arial" panose="020B0604020202020204" pitchFamily="34" charset="0"/>
                        <a:buNone/>
                      </a:pPr>
                      <a:endParaRPr lang="en-GB" sz="10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000" kern="1200" dirty="0" smtClean="0">
                          <a:solidFill>
                            <a:schemeClr val="tx1"/>
                          </a:solidFill>
                          <a:effectLst/>
                          <a:latin typeface="+mn-lt"/>
                          <a:ea typeface="+mn-ea"/>
                          <a:cs typeface="+mn-cs"/>
                        </a:rPr>
                        <a:t>Use a hand disinfectant product, e.g. </a:t>
                      </a:r>
                      <a:r>
                        <a:rPr lang="en-GB" sz="1000" kern="1200" dirty="0" err="1" smtClean="0">
                          <a:solidFill>
                            <a:schemeClr val="tx1"/>
                          </a:solidFill>
                          <a:effectLst/>
                          <a:latin typeface="+mn-lt"/>
                          <a:ea typeface="+mn-ea"/>
                          <a:cs typeface="+mn-cs"/>
                        </a:rPr>
                        <a:t>Sterilium</a:t>
                      </a:r>
                      <a:r>
                        <a:rPr lang="en-GB" sz="1000" kern="1200" baseline="30000" dirty="0" smtClean="0">
                          <a:solidFill>
                            <a:schemeClr val="tx1"/>
                          </a:solidFill>
                          <a:effectLst/>
                          <a:latin typeface="+mn-lt"/>
                          <a:ea typeface="+mn-ea"/>
                          <a:cs typeface="+mn-cs"/>
                        </a:rPr>
                        <a:t>®</a:t>
                      </a:r>
                      <a:r>
                        <a:rPr lang="en-GB" sz="1000" kern="1200" dirty="0" smtClean="0">
                          <a:solidFill>
                            <a:schemeClr val="tx1"/>
                          </a:solidFill>
                          <a:effectLst/>
                          <a:latin typeface="+mn-lt"/>
                          <a:ea typeface="+mn-ea"/>
                          <a:cs typeface="+mn-cs"/>
                        </a:rPr>
                        <a:t>, to disinfect your hands after completion of the work. </a:t>
                      </a:r>
                      <a:endParaRPr lang="en-US" sz="1000" b="0" dirty="0" smtClean="0">
                        <a:latin typeface="Calibri" panose="020F0502020204030204" pitchFamily="34" charset="0"/>
                      </a:endParaRPr>
                    </a:p>
                  </a:txBody>
                  <a:tcPr/>
                </a:tc>
              </a:tr>
            </a:tbl>
          </a:graphicData>
        </a:graphic>
      </p:graphicFrame>
    </p:spTree>
    <p:extLst>
      <p:ext uri="{BB962C8B-B14F-4D97-AF65-F5344CB8AC3E}">
        <p14:creationId xmlns:p14="http://schemas.microsoft.com/office/powerpoint/2010/main" val="37787375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701861" y="1886222"/>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5402256" y="149475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440459422"/>
              </p:ext>
            </p:extLst>
          </p:nvPr>
        </p:nvGraphicFramePr>
        <p:xfrm>
          <a:off x="3245318" y="2839816"/>
          <a:ext cx="1669779" cy="1680619"/>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a:t>
                      </a:r>
                      <a:r>
                        <a:rPr lang="de-DE" altLang="zh-CN" sz="800" b="1" u="none" strike="noStrike" dirty="0" smtClean="0">
                          <a:effectLst/>
                          <a:latin typeface="Calibri" panose="020F0502020204030204" pitchFamily="34" charset="0"/>
                        </a:rPr>
                        <a:t>4</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a:t>
                      </a:r>
                      <a:r>
                        <a:rPr lang="de-DE" altLang="zh-CN" sz="800" b="1" i="0" u="none" strike="noStrike" dirty="0" smtClean="0">
                          <a:solidFill>
                            <a:schemeClr val="tx1"/>
                          </a:solidFill>
                          <a:effectLst/>
                          <a:latin typeface="Calibri" panose="020F0502020204030204" pitchFamily="34" charset="0"/>
                        </a:rPr>
                        <a:t>7</a:t>
                      </a:r>
                      <a:r>
                        <a:rPr lang="de-DE" sz="800" b="1" i="0" u="none" strike="noStrike" dirty="0" smtClean="0">
                          <a:solidFill>
                            <a:schemeClr val="tx1"/>
                          </a:solidFill>
                          <a:effectLst/>
                          <a:latin typeface="Calibri" panose="020F0502020204030204" pitchFamily="34" charset="0"/>
                        </a:rPr>
                        <a:t>.04d</a:t>
                      </a:r>
                      <a:r>
                        <a:rPr lang="de-DE" sz="800" b="1" i="0" u="none" strike="noStrike" baseline="0" dirty="0" smtClean="0">
                          <a:solidFill>
                            <a:schemeClr val="tx1"/>
                          </a:solidFill>
                          <a:effectLst/>
                          <a:latin typeface="Calibri" panose="020F0502020204030204" pitchFamily="34" charset="0"/>
                        </a:rPr>
                        <a:t> (258)</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P35 </a:t>
                      </a:r>
                      <a:r>
                        <a:rPr lang="de-DE" sz="800" b="0" i="0" u="none" strike="noStrike" dirty="0">
                          <a:solidFill>
                            <a:srgbClr val="000000"/>
                          </a:solidFill>
                          <a:effectLst/>
                          <a:latin typeface="Calibri" panose="020F0502020204030204" pitchFamily="34" charset="0"/>
                        </a:rPr>
                        <a:t>(CP)</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P39</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50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P34</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50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P31</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50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P26</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P5401-010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1537478864"/>
              </p:ext>
            </p:extLst>
          </p:nvPr>
        </p:nvGraphicFramePr>
        <p:xfrm>
          <a:off x="5367752" y="2829266"/>
          <a:ext cx="1420957" cy="1940820"/>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F9</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32771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 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21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180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180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COAG</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logXY</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NO</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3743864" y="41562"/>
            <a:ext cx="3169468"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a:t>
            </a:r>
            <a:r>
              <a:rPr lang="de-DE" sz="1600" i="1" dirty="0" smtClean="0">
                <a:latin typeface="Arial Black" panose="020B0A04020102020204" pitchFamily="34" charset="0"/>
                <a:ea typeface="+mj-ea"/>
                <a:cs typeface="+mj-cs"/>
              </a:rPr>
              <a:t>IX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P5401</a:t>
            </a:r>
            <a:r>
              <a:rPr lang="de-DE" sz="900" i="1" kern="1200" baseline="0" dirty="0" smtClean="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389777" y="3687325"/>
            <a:ext cx="2794957" cy="1445797"/>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P26: CaCl</a:t>
            </a:r>
            <a:r>
              <a:rPr lang="de-DE" dirty="0" smtClean="0">
                <a:latin typeface="Calibri" panose="020F0502020204030204" pitchFamily="34" charset="0"/>
              </a:rPr>
              <a:t>2</a:t>
            </a:r>
          </a:p>
          <a:p>
            <a:r>
              <a:rPr lang="de-DE" sz="1600" dirty="0" smtClean="0">
                <a:latin typeface="Calibri" panose="020F0502020204030204" pitchFamily="34" charset="0"/>
              </a:rPr>
              <a:t>P31: </a:t>
            </a:r>
            <a:r>
              <a:rPr lang="de-DE" sz="1600" dirty="0">
                <a:latin typeface="Calibri" panose="020F0502020204030204" pitchFamily="34" charset="0"/>
              </a:rPr>
              <a:t>aPTT reagent</a:t>
            </a:r>
          </a:p>
          <a:p>
            <a:r>
              <a:rPr lang="de-DE" sz="1600" dirty="0" smtClean="0">
                <a:latin typeface="Calibri" panose="020F0502020204030204" pitchFamily="34" charset="0"/>
              </a:rPr>
              <a:t>P34: </a:t>
            </a:r>
            <a:r>
              <a:rPr lang="de-DE" sz="1600" dirty="0">
                <a:latin typeface="Calibri" panose="020F0502020204030204" pitchFamily="34" charset="0"/>
              </a:rPr>
              <a:t>Factor </a:t>
            </a:r>
            <a:r>
              <a:rPr lang="de-DE" sz="1600" dirty="0" smtClean="0">
                <a:latin typeface="Calibri" panose="020F0502020204030204" pitchFamily="34" charset="0"/>
              </a:rPr>
              <a:t>IX </a:t>
            </a:r>
            <a:r>
              <a:rPr lang="de-DE" sz="1600" dirty="0">
                <a:latin typeface="Calibri" panose="020F0502020204030204" pitchFamily="34" charset="0"/>
              </a:rPr>
              <a:t>deficient plasma</a:t>
            </a:r>
          </a:p>
          <a:p>
            <a:r>
              <a:rPr lang="de-DE" sz="1600" dirty="0" smtClean="0">
                <a:latin typeface="Calibri" panose="020F0502020204030204" pitchFamily="34" charset="0"/>
              </a:rPr>
              <a:t>P39</a:t>
            </a:r>
            <a:r>
              <a:rPr lang="de-DE" sz="1600" dirty="0">
                <a:latin typeface="Calibri" panose="020F0502020204030204" pitchFamily="34" charset="0"/>
              </a:rPr>
              <a:t>: IBS </a:t>
            </a:r>
            <a:r>
              <a:rPr lang="de-DE" sz="1600" dirty="0" smtClean="0">
                <a:latin typeface="Calibri" panose="020F0502020204030204" pitchFamily="34" charset="0"/>
              </a:rPr>
              <a:t>buffer</a:t>
            </a:r>
          </a:p>
          <a:p>
            <a:endParaRPr lang="de-DE" sz="1000" dirty="0">
              <a:latin typeface="Calibri" panose="020F0502020204030204" pitchFamily="34" charset="0"/>
            </a:endParaRPr>
          </a:p>
          <a:p>
            <a:r>
              <a:rPr lang="de-DE" sz="1600" dirty="0" smtClean="0">
                <a:latin typeface="Calibri" panose="020F0502020204030204" pitchFamily="34" charset="0"/>
              </a:rPr>
              <a:t> </a:t>
            </a:r>
            <a:endParaRPr lang="de-DE" sz="1600" dirty="0">
              <a:latin typeface="Calibri" panose="020F0502020204030204" pitchFamily="34" charset="0"/>
            </a:endParaRPr>
          </a:p>
        </p:txBody>
      </p:sp>
      <p:sp>
        <p:nvSpPr>
          <p:cNvPr id="9" name="Down Arrow 6"/>
          <p:cNvSpPr/>
          <p:nvPr/>
        </p:nvSpPr>
        <p:spPr>
          <a:xfrm>
            <a:off x="2467339" y="1456338"/>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6" name="Down Arrow 6"/>
          <p:cNvSpPr/>
          <p:nvPr/>
        </p:nvSpPr>
        <p:spPr>
          <a:xfrm>
            <a:off x="4699617" y="769016"/>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27383096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3478209714"/>
              </p:ext>
            </p:extLst>
          </p:nvPr>
        </p:nvGraphicFramePr>
        <p:xfrm>
          <a:off x="630384" y="796659"/>
          <a:ext cx="5652651" cy="2879551"/>
        </p:xfrm>
        <a:graphic>
          <a:graphicData uri="http://schemas.openxmlformats.org/drawingml/2006/table">
            <a:tbl>
              <a:tblPr>
                <a:tableStyleId>{2D5ABB26-0587-4C30-8999-92F81FD0307C}</a:tableStyleId>
              </a:tblPr>
              <a:tblGrid>
                <a:gridCol w="970138"/>
                <a:gridCol w="3593291"/>
                <a:gridCol w="1089222"/>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FIX-%</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r>
              <a:tr h="200891">
                <a:tc gridSpan="3">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5ml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6x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Factor IX deficient plasma, place it and aPTT, CaCl2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5 empty tubes  into </a:t>
                      </a:r>
                      <a:r>
                        <a:rPr lang="de-DE" sz="900" b="0" i="0" u="none" strike="noStrike" baseline="0" dirty="0" smtClean="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Wait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3">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FIX</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4" name="Textfeld 13"/>
          <p:cNvSpPr txBox="1"/>
          <p:nvPr/>
        </p:nvSpPr>
        <p:spPr>
          <a:xfrm>
            <a:off x="3743864" y="41562"/>
            <a:ext cx="3169468"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a:t>
            </a:r>
            <a:r>
              <a:rPr lang="de-DE" sz="1600" i="1" dirty="0" smtClean="0">
                <a:latin typeface="Arial Black" panose="020B0A04020102020204" pitchFamily="34" charset="0"/>
                <a:ea typeface="+mj-ea"/>
                <a:cs typeface="+mj-cs"/>
              </a:rPr>
              <a:t>IX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P5401</a:t>
            </a:r>
            <a:r>
              <a:rPr lang="de-DE" sz="900" i="1" kern="1200" baseline="0" dirty="0" smtClean="0">
                <a:latin typeface="Arial Black" panose="020B0A04020102020204" pitchFamily="34" charset="0"/>
                <a:ea typeface="+mj-ea"/>
                <a:cs typeface="+mj-cs"/>
              </a:rPr>
              <a:t>-010</a:t>
            </a:r>
          </a:p>
        </p:txBody>
      </p:sp>
    </p:spTree>
    <p:extLst>
      <p:ext uri="{BB962C8B-B14F-4D97-AF65-F5344CB8AC3E}">
        <p14:creationId xmlns:p14="http://schemas.microsoft.com/office/powerpoint/2010/main" val="26702250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704512" y="1876203"/>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5406129" y="75153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586856885"/>
              </p:ext>
            </p:extLst>
          </p:nvPr>
        </p:nvGraphicFramePr>
        <p:xfrm>
          <a:off x="3245318" y="2839816"/>
          <a:ext cx="1669779" cy="1680619"/>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a:t>
                      </a:r>
                      <a:r>
                        <a:rPr lang="de-DE" altLang="zh-CN" sz="800" b="1" u="none" strike="noStrike" dirty="0" smtClean="0">
                          <a:effectLst/>
                          <a:latin typeface="Calibri" panose="020F0502020204030204" pitchFamily="34" charset="0"/>
                        </a:rPr>
                        <a:t>4</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a:t>
                      </a:r>
                      <a:r>
                        <a:rPr lang="de-DE" altLang="zh-CN" sz="800" b="1" i="0" u="none" strike="noStrike" dirty="0" smtClean="0">
                          <a:solidFill>
                            <a:schemeClr val="tx1"/>
                          </a:solidFill>
                          <a:effectLst/>
                          <a:latin typeface="Calibri" panose="020F0502020204030204" pitchFamily="34" charset="0"/>
                        </a:rPr>
                        <a:t>7</a:t>
                      </a:r>
                      <a:r>
                        <a:rPr lang="de-DE" sz="800" b="1" i="0" u="none" strike="noStrike" dirty="0" smtClean="0">
                          <a:solidFill>
                            <a:schemeClr val="tx1"/>
                          </a:solidFill>
                          <a:effectLst/>
                          <a:latin typeface="Calibri" panose="020F0502020204030204" pitchFamily="34" charset="0"/>
                        </a:rPr>
                        <a:t>.04d</a:t>
                      </a:r>
                      <a:r>
                        <a:rPr lang="de-DE" sz="800" b="1" i="0" u="none" strike="noStrike" baseline="0" dirty="0" smtClean="0">
                          <a:solidFill>
                            <a:schemeClr val="tx1"/>
                          </a:solidFill>
                          <a:effectLst/>
                          <a:latin typeface="Calibri" panose="020F0502020204030204" pitchFamily="34" charset="0"/>
                        </a:rPr>
                        <a:t> (258)</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10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P35 </a:t>
                      </a:r>
                      <a:r>
                        <a:rPr lang="de-DE" sz="800" b="0" i="0" u="none" strike="noStrike" dirty="0">
                          <a:solidFill>
                            <a:srgbClr val="000000"/>
                          </a:solidFill>
                          <a:effectLst/>
                          <a:latin typeface="Calibri" panose="020F0502020204030204" pitchFamily="34" charset="0"/>
                        </a:rPr>
                        <a:t>(CP)</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40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P39</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50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P33</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b="0" i="0" u="none" strike="noStrike" dirty="0">
                          <a:solidFill>
                            <a:srgbClr val="000000"/>
                          </a:solidFill>
                          <a:effectLst/>
                          <a:latin typeface="Calibri" panose="020F0502020204030204" pitchFamily="34" charset="0"/>
                        </a:rPr>
                        <a:t>100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P25</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P5501-010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132246503"/>
              </p:ext>
            </p:extLst>
          </p:nvPr>
        </p:nvGraphicFramePr>
        <p:xfrm>
          <a:off x="5367752" y="2829266"/>
          <a:ext cx="1420957" cy="1940820"/>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F10</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32771</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 0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9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120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180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COAG</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logXY</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NO</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HI</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6</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3804248" y="41562"/>
            <a:ext cx="3109083"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a:t>
            </a:r>
            <a:r>
              <a:rPr lang="de-DE" sz="1600" i="1" dirty="0" smtClean="0">
                <a:latin typeface="Arial Black" panose="020B0A04020102020204" pitchFamily="34" charset="0"/>
                <a:ea typeface="+mj-ea"/>
                <a:cs typeface="+mj-cs"/>
              </a:rPr>
              <a:t>X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P5501</a:t>
            </a:r>
            <a:r>
              <a:rPr lang="de-DE" sz="900" i="1" kern="1200" baseline="0" dirty="0" smtClean="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389778" y="3687325"/>
            <a:ext cx="2629468" cy="799466"/>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P25: PT reagent</a:t>
            </a:r>
            <a:endParaRPr lang="de-DE" sz="1600" dirty="0">
              <a:latin typeface="Calibri" panose="020F0502020204030204" pitchFamily="34" charset="0"/>
            </a:endParaRPr>
          </a:p>
          <a:p>
            <a:r>
              <a:rPr lang="de-DE" sz="1600" dirty="0" smtClean="0">
                <a:latin typeface="Calibri" panose="020F0502020204030204" pitchFamily="34" charset="0"/>
              </a:rPr>
              <a:t>P33: </a:t>
            </a:r>
            <a:r>
              <a:rPr lang="de-DE" sz="1600" dirty="0">
                <a:latin typeface="Calibri" panose="020F0502020204030204" pitchFamily="34" charset="0"/>
              </a:rPr>
              <a:t>Factor </a:t>
            </a:r>
            <a:r>
              <a:rPr lang="de-DE" sz="1600" dirty="0" smtClean="0">
                <a:latin typeface="Calibri" panose="020F0502020204030204" pitchFamily="34" charset="0"/>
              </a:rPr>
              <a:t>X </a:t>
            </a:r>
            <a:r>
              <a:rPr lang="de-DE" sz="1600" dirty="0">
                <a:latin typeface="Calibri" panose="020F0502020204030204" pitchFamily="34" charset="0"/>
              </a:rPr>
              <a:t>deficient plasma</a:t>
            </a:r>
          </a:p>
          <a:p>
            <a:r>
              <a:rPr lang="de-DE" sz="1600" dirty="0" smtClean="0">
                <a:latin typeface="Calibri" panose="020F0502020204030204" pitchFamily="34" charset="0"/>
              </a:rPr>
              <a:t>P39</a:t>
            </a:r>
            <a:r>
              <a:rPr lang="de-DE" sz="1600" dirty="0">
                <a:latin typeface="Calibri" panose="020F0502020204030204" pitchFamily="34" charset="0"/>
              </a:rPr>
              <a:t>: IBS </a:t>
            </a:r>
            <a:r>
              <a:rPr lang="de-DE" sz="1600" dirty="0" smtClean="0">
                <a:latin typeface="Calibri" panose="020F0502020204030204" pitchFamily="34" charset="0"/>
              </a:rPr>
              <a:t>buffer </a:t>
            </a:r>
            <a:endParaRPr lang="de-DE" sz="1600" dirty="0">
              <a:latin typeface="Calibri" panose="020F0502020204030204" pitchFamily="34" charset="0"/>
            </a:endParaRPr>
          </a:p>
        </p:txBody>
      </p:sp>
      <p:sp>
        <p:nvSpPr>
          <p:cNvPr id="9" name="Down Arrow 6"/>
          <p:cNvSpPr/>
          <p:nvPr/>
        </p:nvSpPr>
        <p:spPr>
          <a:xfrm>
            <a:off x="2484592" y="749637"/>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8654338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1728244729"/>
              </p:ext>
            </p:extLst>
          </p:nvPr>
        </p:nvGraphicFramePr>
        <p:xfrm>
          <a:off x="630384" y="796659"/>
          <a:ext cx="5652651" cy="2879551"/>
        </p:xfrm>
        <a:graphic>
          <a:graphicData uri="http://schemas.openxmlformats.org/drawingml/2006/table">
            <a:tbl>
              <a:tblPr>
                <a:tableStyleId>{2D5ABB26-0587-4C30-8999-92F81FD0307C}</a:tableStyleId>
              </a:tblPr>
              <a:tblGrid>
                <a:gridCol w="970138"/>
                <a:gridCol w="3593291"/>
                <a:gridCol w="1089222"/>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FX-%</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r>
              <a:tr h="200891">
                <a:tc gridSpan="3">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5ml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6x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Factor X deficient plasma and PT reagent, place them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5 empty tubes  into </a:t>
                      </a:r>
                      <a:r>
                        <a:rPr lang="de-DE" sz="900" b="0" i="0" u="none" strike="noStrike" baseline="0" dirty="0" smtClean="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Wait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3">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FX</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5" name="Textfeld 13"/>
          <p:cNvSpPr txBox="1"/>
          <p:nvPr/>
        </p:nvSpPr>
        <p:spPr>
          <a:xfrm>
            <a:off x="3804248" y="41562"/>
            <a:ext cx="3109083"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a:t>
            </a:r>
            <a:r>
              <a:rPr lang="de-DE" sz="1600" i="1" dirty="0" smtClean="0">
                <a:latin typeface="Arial Black" panose="020B0A04020102020204" pitchFamily="34" charset="0"/>
                <a:ea typeface="+mj-ea"/>
                <a:cs typeface="+mj-cs"/>
              </a:rPr>
              <a:t>X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P5501</a:t>
            </a:r>
            <a:r>
              <a:rPr lang="de-DE" sz="900" i="1" kern="1200" baseline="0" dirty="0" smtClean="0">
                <a:latin typeface="Arial Black" panose="020B0A04020102020204" pitchFamily="34" charset="0"/>
                <a:ea typeface="+mj-ea"/>
                <a:cs typeface="+mj-cs"/>
              </a:rPr>
              <a:t>-010</a:t>
            </a:r>
          </a:p>
        </p:txBody>
      </p:sp>
    </p:spTree>
    <p:extLst>
      <p:ext uri="{BB962C8B-B14F-4D97-AF65-F5344CB8AC3E}">
        <p14:creationId xmlns:p14="http://schemas.microsoft.com/office/powerpoint/2010/main" val="7952001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693235" y="1863437"/>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5404574" y="1452583"/>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2268819848"/>
              </p:ext>
            </p:extLst>
          </p:nvPr>
        </p:nvGraphicFramePr>
        <p:xfrm>
          <a:off x="3245318" y="2839816"/>
          <a:ext cx="1669779" cy="1680619"/>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a:t>
                      </a:r>
                      <a:r>
                        <a:rPr lang="de-DE" altLang="zh-CN" sz="800" b="1" u="none" strike="noStrike" dirty="0" smtClean="0">
                          <a:effectLst/>
                          <a:latin typeface="Calibri" panose="020F0502020204030204" pitchFamily="34" charset="0"/>
                        </a:rPr>
                        <a:t>4</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a:t>
                      </a:r>
                      <a:r>
                        <a:rPr lang="de-DE" altLang="zh-CN" sz="800" b="1" i="0" u="none" strike="noStrike" dirty="0" smtClean="0">
                          <a:solidFill>
                            <a:schemeClr val="tx1"/>
                          </a:solidFill>
                          <a:effectLst/>
                          <a:latin typeface="Calibri" panose="020F0502020204030204" pitchFamily="34" charset="0"/>
                        </a:rPr>
                        <a:t>7</a:t>
                      </a:r>
                      <a:r>
                        <a:rPr lang="de-DE" sz="800" b="1" i="0" u="none" strike="noStrike" dirty="0" smtClean="0">
                          <a:solidFill>
                            <a:schemeClr val="tx1"/>
                          </a:solidFill>
                          <a:effectLst/>
                          <a:latin typeface="Calibri" panose="020F0502020204030204" pitchFamily="34" charset="0"/>
                        </a:rPr>
                        <a:t>.04d</a:t>
                      </a:r>
                      <a:r>
                        <a:rPr lang="de-DE" sz="800" b="1" i="0" u="none" strike="noStrike" baseline="0" dirty="0" smtClean="0">
                          <a:solidFill>
                            <a:schemeClr val="tx1"/>
                          </a:solidFill>
                          <a:effectLst/>
                          <a:latin typeface="Calibri" panose="020F0502020204030204" pitchFamily="34" charset="0"/>
                        </a:rPr>
                        <a:t> (258)</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P35 </a:t>
                      </a:r>
                      <a:r>
                        <a:rPr lang="de-DE" sz="800" b="0" i="0" u="none" strike="noStrike" dirty="0">
                          <a:solidFill>
                            <a:srgbClr val="000000"/>
                          </a:solidFill>
                          <a:effectLst/>
                          <a:latin typeface="Calibri" panose="020F0502020204030204" pitchFamily="34" charset="0"/>
                        </a:rPr>
                        <a:t>(CP)</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P39</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50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P34</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50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P31</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50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P26</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P5601-010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265723484"/>
              </p:ext>
            </p:extLst>
          </p:nvPr>
        </p:nvGraphicFramePr>
        <p:xfrm>
          <a:off x="5367752" y="2829266"/>
          <a:ext cx="1420957" cy="1940820"/>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F11</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32771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 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21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180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180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COAG</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logXY</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NO</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3743864" y="41562"/>
            <a:ext cx="3169468"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a:t>
            </a:r>
            <a:r>
              <a:rPr lang="de-DE" sz="1600" i="1" dirty="0" smtClean="0">
                <a:latin typeface="Arial Black" panose="020B0A04020102020204" pitchFamily="34" charset="0"/>
                <a:ea typeface="+mj-ea"/>
                <a:cs typeface="+mj-cs"/>
              </a:rPr>
              <a:t>XI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P5601</a:t>
            </a:r>
            <a:r>
              <a:rPr lang="de-DE" sz="900" i="1" kern="1200" baseline="0" dirty="0" smtClean="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389777" y="3687325"/>
            <a:ext cx="2794957" cy="1045687"/>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P26: </a:t>
            </a:r>
            <a:r>
              <a:rPr lang="de-DE" sz="1600" dirty="0">
                <a:latin typeface="Calibri" panose="020F0502020204030204" pitchFamily="34" charset="0"/>
              </a:rPr>
              <a:t>CaCl</a:t>
            </a:r>
            <a:r>
              <a:rPr lang="de-DE" dirty="0">
                <a:latin typeface="Calibri" panose="020F0502020204030204" pitchFamily="34" charset="0"/>
              </a:rPr>
              <a:t>2</a:t>
            </a:r>
          </a:p>
          <a:p>
            <a:r>
              <a:rPr lang="de-DE" sz="1600" dirty="0" smtClean="0">
                <a:latin typeface="Calibri" panose="020F0502020204030204" pitchFamily="34" charset="0"/>
              </a:rPr>
              <a:t>P31: </a:t>
            </a:r>
            <a:r>
              <a:rPr lang="de-DE" sz="1600" dirty="0">
                <a:latin typeface="Calibri" panose="020F0502020204030204" pitchFamily="34" charset="0"/>
              </a:rPr>
              <a:t>aPTT reagent</a:t>
            </a:r>
          </a:p>
          <a:p>
            <a:r>
              <a:rPr lang="de-DE" sz="1600" dirty="0" smtClean="0">
                <a:latin typeface="Calibri" panose="020F0502020204030204" pitchFamily="34" charset="0"/>
              </a:rPr>
              <a:t>P34: </a:t>
            </a:r>
            <a:r>
              <a:rPr lang="de-DE" sz="1600" dirty="0">
                <a:latin typeface="Calibri" panose="020F0502020204030204" pitchFamily="34" charset="0"/>
              </a:rPr>
              <a:t>Factor </a:t>
            </a:r>
            <a:r>
              <a:rPr lang="de-DE" sz="1600" dirty="0" smtClean="0">
                <a:latin typeface="Calibri" panose="020F0502020204030204" pitchFamily="34" charset="0"/>
              </a:rPr>
              <a:t>XI </a:t>
            </a:r>
            <a:r>
              <a:rPr lang="de-DE" sz="1600" dirty="0">
                <a:latin typeface="Calibri" panose="020F0502020204030204" pitchFamily="34" charset="0"/>
              </a:rPr>
              <a:t>deficient plasma</a:t>
            </a:r>
          </a:p>
          <a:p>
            <a:r>
              <a:rPr lang="de-DE" sz="1600" dirty="0" smtClean="0">
                <a:latin typeface="Calibri" panose="020F0502020204030204" pitchFamily="34" charset="0"/>
              </a:rPr>
              <a:t>P39</a:t>
            </a:r>
            <a:r>
              <a:rPr lang="de-DE" sz="1600" dirty="0">
                <a:latin typeface="Calibri" panose="020F0502020204030204" pitchFamily="34" charset="0"/>
              </a:rPr>
              <a:t>: IBS </a:t>
            </a:r>
            <a:r>
              <a:rPr lang="de-DE" sz="1600" dirty="0" smtClean="0">
                <a:latin typeface="Calibri" panose="020F0502020204030204" pitchFamily="34" charset="0"/>
              </a:rPr>
              <a:t>buffer</a:t>
            </a:r>
          </a:p>
        </p:txBody>
      </p:sp>
      <p:sp>
        <p:nvSpPr>
          <p:cNvPr id="9" name="Down Arrow 6"/>
          <p:cNvSpPr/>
          <p:nvPr/>
        </p:nvSpPr>
        <p:spPr>
          <a:xfrm>
            <a:off x="2475964" y="150647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6" name="Down Arrow 6"/>
          <p:cNvSpPr/>
          <p:nvPr/>
        </p:nvSpPr>
        <p:spPr>
          <a:xfrm>
            <a:off x="4712742" y="753483"/>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12256381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814399467"/>
              </p:ext>
            </p:extLst>
          </p:nvPr>
        </p:nvGraphicFramePr>
        <p:xfrm>
          <a:off x="630384" y="796659"/>
          <a:ext cx="5652651" cy="2879551"/>
        </p:xfrm>
        <a:graphic>
          <a:graphicData uri="http://schemas.openxmlformats.org/drawingml/2006/table">
            <a:tbl>
              <a:tblPr>
                <a:tableStyleId>{2D5ABB26-0587-4C30-8999-92F81FD0307C}</a:tableStyleId>
              </a:tblPr>
              <a:tblGrid>
                <a:gridCol w="970138"/>
                <a:gridCol w="3593291"/>
                <a:gridCol w="1089222"/>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FXI-%</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r>
              <a:tr h="200891">
                <a:tc gridSpan="3">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5ml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6x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Factor XI deficient plasma, place it and aPTT, CaCl2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calibrator and place into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5 empty tubes  into </a:t>
                      </a:r>
                      <a:r>
                        <a:rPr lang="de-DE" sz="900" b="0" i="0" u="none" strike="noStrike" baseline="0" dirty="0" smtClean="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Wait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3">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FXI</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4" name="Textfeld 13"/>
          <p:cNvSpPr txBox="1"/>
          <p:nvPr/>
        </p:nvSpPr>
        <p:spPr>
          <a:xfrm>
            <a:off x="3743864" y="41562"/>
            <a:ext cx="3169468"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a:t>
            </a:r>
            <a:r>
              <a:rPr lang="de-DE" sz="1600" i="1" dirty="0" smtClean="0">
                <a:latin typeface="Arial Black" panose="020B0A04020102020204" pitchFamily="34" charset="0"/>
                <a:ea typeface="+mj-ea"/>
                <a:cs typeface="+mj-cs"/>
              </a:rPr>
              <a:t>XI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P5601</a:t>
            </a:r>
            <a:r>
              <a:rPr lang="de-DE" sz="900" i="1" kern="1200" baseline="0" dirty="0" smtClean="0">
                <a:latin typeface="Arial Black" panose="020B0A04020102020204" pitchFamily="34" charset="0"/>
                <a:ea typeface="+mj-ea"/>
                <a:cs typeface="+mj-cs"/>
              </a:rPr>
              <a:t>-010</a:t>
            </a:r>
          </a:p>
        </p:txBody>
      </p:sp>
    </p:spTree>
    <p:extLst>
      <p:ext uri="{BB962C8B-B14F-4D97-AF65-F5344CB8AC3E}">
        <p14:creationId xmlns:p14="http://schemas.microsoft.com/office/powerpoint/2010/main" val="6855786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425817" y="2303329"/>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5402256" y="1515096"/>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2847584371"/>
              </p:ext>
            </p:extLst>
          </p:nvPr>
        </p:nvGraphicFramePr>
        <p:xfrm>
          <a:off x="3245318" y="2839816"/>
          <a:ext cx="1669779" cy="1680619"/>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a:t>
                      </a:r>
                      <a:r>
                        <a:rPr lang="de-DE" altLang="zh-CN" sz="800" b="1" u="none" strike="noStrike" dirty="0" smtClean="0">
                          <a:effectLst/>
                          <a:latin typeface="Calibri" panose="020F0502020204030204" pitchFamily="34" charset="0"/>
                        </a:rPr>
                        <a:t>4</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a:t>
                      </a:r>
                      <a:r>
                        <a:rPr lang="de-DE" altLang="zh-CN" sz="800" b="1" i="0" u="none" strike="noStrike" dirty="0" smtClean="0">
                          <a:solidFill>
                            <a:schemeClr val="tx1"/>
                          </a:solidFill>
                          <a:effectLst/>
                          <a:latin typeface="Calibri" panose="020F0502020204030204" pitchFamily="34" charset="0"/>
                        </a:rPr>
                        <a:t>7</a:t>
                      </a:r>
                      <a:r>
                        <a:rPr lang="de-DE" sz="800" b="1" i="0" u="none" strike="noStrike" dirty="0" smtClean="0">
                          <a:solidFill>
                            <a:schemeClr val="tx1"/>
                          </a:solidFill>
                          <a:effectLst/>
                          <a:latin typeface="Calibri" panose="020F0502020204030204" pitchFamily="34" charset="0"/>
                        </a:rPr>
                        <a:t>.04d</a:t>
                      </a:r>
                      <a:r>
                        <a:rPr lang="de-DE" sz="800" b="1" i="0" u="none" strike="noStrike" baseline="0" dirty="0" smtClean="0">
                          <a:solidFill>
                            <a:schemeClr val="tx1"/>
                          </a:solidFill>
                          <a:effectLst/>
                          <a:latin typeface="Calibri" panose="020F0502020204030204" pitchFamily="34" charset="0"/>
                        </a:rPr>
                        <a:t> (258)</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P35 </a:t>
                      </a:r>
                      <a:r>
                        <a:rPr lang="de-DE" sz="800" b="0" i="0" u="none" strike="noStrike" dirty="0">
                          <a:solidFill>
                            <a:srgbClr val="000000"/>
                          </a:solidFill>
                          <a:effectLst/>
                          <a:latin typeface="Calibri" panose="020F0502020204030204" pitchFamily="34" charset="0"/>
                        </a:rPr>
                        <a:t>(CP)</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P39</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50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P34</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50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P31</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50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P26</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P5701-010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3210118270"/>
              </p:ext>
            </p:extLst>
          </p:nvPr>
        </p:nvGraphicFramePr>
        <p:xfrm>
          <a:off x="5367752" y="2829266"/>
          <a:ext cx="1420957" cy="1940820"/>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F12</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32771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 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21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180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180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COAG</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logXY</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NO</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6</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3631721" y="41562"/>
            <a:ext cx="3281611"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a:t>
            </a:r>
            <a:r>
              <a:rPr lang="de-DE" sz="1600" i="1" dirty="0" smtClean="0">
                <a:latin typeface="Arial Black" panose="020B0A04020102020204" pitchFamily="34" charset="0"/>
                <a:ea typeface="+mj-ea"/>
                <a:cs typeface="+mj-cs"/>
              </a:rPr>
              <a:t>XII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P5701</a:t>
            </a:r>
            <a:r>
              <a:rPr lang="de-DE" sz="900" i="1" kern="1200" baseline="0" dirty="0" smtClean="0">
                <a:latin typeface="Arial Black" panose="020B0A04020102020204" pitchFamily="34" charset="0"/>
                <a:ea typeface="+mj-ea"/>
                <a:cs typeface="+mj-cs"/>
              </a:rPr>
              <a:t>-010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389777" y="3687325"/>
            <a:ext cx="2794957" cy="1045687"/>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P26: </a:t>
            </a:r>
            <a:r>
              <a:rPr lang="de-DE" sz="1600" dirty="0">
                <a:latin typeface="Calibri" panose="020F0502020204030204" pitchFamily="34" charset="0"/>
              </a:rPr>
              <a:t>CaCl</a:t>
            </a:r>
            <a:r>
              <a:rPr lang="de-DE" dirty="0">
                <a:latin typeface="Calibri" panose="020F0502020204030204" pitchFamily="34" charset="0"/>
              </a:rPr>
              <a:t>2</a:t>
            </a:r>
          </a:p>
          <a:p>
            <a:r>
              <a:rPr lang="de-DE" sz="1600" dirty="0" smtClean="0">
                <a:latin typeface="Calibri" panose="020F0502020204030204" pitchFamily="34" charset="0"/>
              </a:rPr>
              <a:t>P31: </a:t>
            </a:r>
            <a:r>
              <a:rPr lang="de-DE" sz="1600" dirty="0">
                <a:latin typeface="Calibri" panose="020F0502020204030204" pitchFamily="34" charset="0"/>
              </a:rPr>
              <a:t>aPTT reagent</a:t>
            </a:r>
          </a:p>
          <a:p>
            <a:r>
              <a:rPr lang="de-DE" sz="1600" dirty="0" smtClean="0">
                <a:latin typeface="Calibri" panose="020F0502020204030204" pitchFamily="34" charset="0"/>
              </a:rPr>
              <a:t>P34: </a:t>
            </a:r>
            <a:r>
              <a:rPr lang="de-DE" sz="1600" dirty="0">
                <a:latin typeface="Calibri" panose="020F0502020204030204" pitchFamily="34" charset="0"/>
              </a:rPr>
              <a:t>Factor </a:t>
            </a:r>
            <a:r>
              <a:rPr lang="de-DE" sz="1600" dirty="0" smtClean="0">
                <a:latin typeface="Calibri" panose="020F0502020204030204" pitchFamily="34" charset="0"/>
              </a:rPr>
              <a:t>XII </a:t>
            </a:r>
            <a:r>
              <a:rPr lang="de-DE" sz="1600" dirty="0">
                <a:latin typeface="Calibri" panose="020F0502020204030204" pitchFamily="34" charset="0"/>
              </a:rPr>
              <a:t>deficient plasma</a:t>
            </a:r>
          </a:p>
          <a:p>
            <a:r>
              <a:rPr lang="de-DE" sz="1600" dirty="0" smtClean="0">
                <a:latin typeface="Calibri" panose="020F0502020204030204" pitchFamily="34" charset="0"/>
              </a:rPr>
              <a:t>P39</a:t>
            </a:r>
            <a:r>
              <a:rPr lang="de-DE" sz="1600" dirty="0">
                <a:latin typeface="Calibri" panose="020F0502020204030204" pitchFamily="34" charset="0"/>
              </a:rPr>
              <a:t>: IBS </a:t>
            </a:r>
            <a:r>
              <a:rPr lang="de-DE" sz="1600" dirty="0" smtClean="0">
                <a:latin typeface="Calibri" panose="020F0502020204030204" pitchFamily="34" charset="0"/>
              </a:rPr>
              <a:t>buffer</a:t>
            </a:r>
          </a:p>
        </p:txBody>
      </p:sp>
      <p:sp>
        <p:nvSpPr>
          <p:cNvPr id="9" name="Down Arrow 6"/>
          <p:cNvSpPr/>
          <p:nvPr/>
        </p:nvSpPr>
        <p:spPr>
          <a:xfrm>
            <a:off x="2475964" y="1480592"/>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6" name="Down Arrow 6"/>
          <p:cNvSpPr/>
          <p:nvPr/>
        </p:nvSpPr>
        <p:spPr>
          <a:xfrm>
            <a:off x="4690991" y="786275"/>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1643251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896232392"/>
              </p:ext>
            </p:extLst>
          </p:nvPr>
        </p:nvGraphicFramePr>
        <p:xfrm>
          <a:off x="630384" y="796659"/>
          <a:ext cx="5652651" cy="2879551"/>
        </p:xfrm>
        <a:graphic>
          <a:graphicData uri="http://schemas.openxmlformats.org/drawingml/2006/table">
            <a:tbl>
              <a:tblPr>
                <a:tableStyleId>{2D5ABB26-0587-4C30-8999-92F81FD0307C}</a:tableStyleId>
              </a:tblPr>
              <a:tblGrid>
                <a:gridCol w="970138"/>
                <a:gridCol w="3593291"/>
                <a:gridCol w="1089222"/>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FXII-%</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r>
              <a:tr h="200891">
                <a:tc gridSpan="3">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5ml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6x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Factor XII deficient plasma, place it and aPTT, CaCl2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calibrator and place into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5 empty tubes  into </a:t>
                      </a:r>
                      <a:r>
                        <a:rPr lang="de-DE" sz="900" b="0" i="0" u="none" strike="noStrike" baseline="0" dirty="0" smtClean="0">
                          <a:solidFill>
                            <a:srgbClr val="000000"/>
                          </a:solidFill>
                          <a:effectLst/>
                          <a:latin typeface="Calibri" panose="020F0502020204030204" pitchFamily="34" charset="0"/>
                        </a:rPr>
                        <a:t> P02 – P06</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Wait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3">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FXII</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5" name="Textfeld 13"/>
          <p:cNvSpPr txBox="1"/>
          <p:nvPr/>
        </p:nvSpPr>
        <p:spPr>
          <a:xfrm>
            <a:off x="3631721" y="41562"/>
            <a:ext cx="3281611"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Factor </a:t>
            </a:r>
            <a:r>
              <a:rPr lang="de-DE" sz="1600" i="1" dirty="0" smtClean="0">
                <a:latin typeface="Arial Black" panose="020B0A04020102020204" pitchFamily="34" charset="0"/>
                <a:ea typeface="+mj-ea"/>
                <a:cs typeface="+mj-cs"/>
              </a:rPr>
              <a:t>XII </a:t>
            </a:r>
            <a:r>
              <a:rPr lang="de-DE" sz="1600" i="1" kern="1200" baseline="0" dirty="0" smtClean="0">
                <a:latin typeface="Arial Black" panose="020B0A04020102020204" pitchFamily="34" charset="0"/>
                <a:ea typeface="+mj-ea"/>
                <a:cs typeface="+mj-cs"/>
              </a:rPr>
              <a:t>Deficient Plasma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P5701</a:t>
            </a:r>
            <a:r>
              <a:rPr lang="de-DE" sz="900" i="1" kern="1200" baseline="0" dirty="0" smtClean="0">
                <a:latin typeface="Arial Black" panose="020B0A04020102020204" pitchFamily="34" charset="0"/>
                <a:ea typeface="+mj-ea"/>
                <a:cs typeface="+mj-cs"/>
              </a:rPr>
              <a:t>-010</a:t>
            </a:r>
          </a:p>
        </p:txBody>
      </p:sp>
    </p:spTree>
    <p:extLst>
      <p:ext uri="{BB962C8B-B14F-4D97-AF65-F5344CB8AC3E}">
        <p14:creationId xmlns:p14="http://schemas.microsoft.com/office/powerpoint/2010/main" val="39071080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677921" y="1869935"/>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3173386" y="770735"/>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1914126726"/>
              </p:ext>
            </p:extLst>
          </p:nvPr>
        </p:nvGraphicFramePr>
        <p:xfrm>
          <a:off x="3245318" y="2839816"/>
          <a:ext cx="1669779" cy="1680619"/>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a:t>
                      </a:r>
                      <a:r>
                        <a:rPr lang="de-DE" altLang="zh-CN" sz="800" b="1" u="none" strike="noStrike" dirty="0" smtClean="0">
                          <a:effectLst/>
                          <a:latin typeface="Calibri" panose="020F0502020204030204" pitchFamily="34" charset="0"/>
                        </a:rPr>
                        <a:t>4</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a:t>
                      </a:r>
                      <a:r>
                        <a:rPr lang="de-DE" altLang="zh-CN" sz="800" b="1" i="0" u="none" strike="noStrike" dirty="0" smtClean="0">
                          <a:solidFill>
                            <a:schemeClr val="tx1"/>
                          </a:solidFill>
                          <a:effectLst/>
                          <a:latin typeface="Calibri" panose="020F0502020204030204" pitchFamily="34" charset="0"/>
                        </a:rPr>
                        <a:t>7</a:t>
                      </a:r>
                      <a:r>
                        <a:rPr lang="de-DE" sz="800" b="1" i="0" u="none" strike="noStrike" dirty="0" smtClean="0">
                          <a:solidFill>
                            <a:schemeClr val="tx1"/>
                          </a:solidFill>
                          <a:effectLst/>
                          <a:latin typeface="Calibri" panose="020F0502020204030204" pitchFamily="34" charset="0"/>
                        </a:rPr>
                        <a:t>.04d</a:t>
                      </a:r>
                      <a:r>
                        <a:rPr lang="de-DE" sz="800" b="1" i="0" u="none" strike="noStrike" baseline="0" dirty="0" smtClean="0">
                          <a:solidFill>
                            <a:schemeClr val="tx1"/>
                          </a:solidFill>
                          <a:effectLst/>
                          <a:latin typeface="Calibri" panose="020F0502020204030204" pitchFamily="34" charset="0"/>
                        </a:rPr>
                        <a:t> (258)</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12</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P35 </a:t>
                      </a:r>
                      <a:r>
                        <a:rPr lang="de-DE" sz="800" b="0" i="0" u="none" strike="noStrike" dirty="0">
                          <a:solidFill>
                            <a:srgbClr val="000000"/>
                          </a:solidFill>
                          <a:effectLst/>
                          <a:latin typeface="Calibri" panose="020F0502020204030204" pitchFamily="34" charset="0"/>
                        </a:rPr>
                        <a:t>(CP)</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36</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P39</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48</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P30</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48</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P27</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C1100-012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kit</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n=250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2423698044"/>
              </p:ext>
            </p:extLst>
          </p:nvPr>
        </p:nvGraphicFramePr>
        <p:xfrm>
          <a:off x="5367752" y="2829266"/>
          <a:ext cx="1420957" cy="1940820"/>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PC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32771</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 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33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300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180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CHROM</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lin</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NO</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i="0" u="none" strike="noStrike" dirty="0" smtClean="0">
                          <a:solidFill>
                            <a:schemeClr val="tx1"/>
                          </a:solidFill>
                          <a:effectLst/>
                          <a:latin typeface="Calibri" panose="020F0502020204030204" pitchFamily="34" charset="0"/>
                        </a:rPr>
                        <a:t>LIMIT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250 mE</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1</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3</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604731" y="41562"/>
            <a:ext cx="2308601"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TEChrom Protein C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C1100</a:t>
            </a:r>
            <a:r>
              <a:rPr lang="de-DE" sz="900" i="1" kern="1200" baseline="0" dirty="0" smtClean="0">
                <a:latin typeface="Arial Black" panose="020B0A04020102020204" pitchFamily="34" charset="0"/>
                <a:ea typeface="+mj-ea"/>
                <a:cs typeface="+mj-cs"/>
              </a:rPr>
              <a:t>-012</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490998" y="3687325"/>
            <a:ext cx="2301665" cy="799466"/>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P30: </a:t>
            </a:r>
            <a:r>
              <a:rPr lang="de-DE" sz="1600" dirty="0">
                <a:latin typeface="Calibri" panose="020F0502020204030204" pitchFamily="34" charset="0"/>
              </a:rPr>
              <a:t>Protein C Activator</a:t>
            </a:r>
          </a:p>
          <a:p>
            <a:r>
              <a:rPr lang="de-DE" sz="1600" dirty="0" smtClean="0">
                <a:latin typeface="Calibri" panose="020F0502020204030204" pitchFamily="34" charset="0"/>
              </a:rPr>
              <a:t>P27: </a:t>
            </a:r>
            <a:r>
              <a:rPr lang="de-DE" sz="1600" dirty="0">
                <a:latin typeface="Calibri" panose="020F0502020204030204" pitchFamily="34" charset="0"/>
              </a:rPr>
              <a:t>Protein C Substrate</a:t>
            </a:r>
          </a:p>
          <a:p>
            <a:r>
              <a:rPr lang="de-DE" sz="1600" dirty="0" smtClean="0">
                <a:latin typeface="Calibri" panose="020F0502020204030204" pitchFamily="34" charset="0"/>
              </a:rPr>
              <a:t>P39</a:t>
            </a:r>
            <a:r>
              <a:rPr lang="de-DE" sz="1600" dirty="0">
                <a:latin typeface="Calibri" panose="020F0502020204030204" pitchFamily="34" charset="0"/>
              </a:rPr>
              <a:t>: IBS </a:t>
            </a:r>
            <a:r>
              <a:rPr lang="de-DE" sz="1600" dirty="0" smtClean="0">
                <a:latin typeface="Calibri" panose="020F0502020204030204" pitchFamily="34" charset="0"/>
              </a:rPr>
              <a:t>buffer</a:t>
            </a:r>
          </a:p>
        </p:txBody>
      </p:sp>
      <p:sp>
        <p:nvSpPr>
          <p:cNvPr id="16" name="Down Arrow 6"/>
          <p:cNvSpPr/>
          <p:nvPr/>
        </p:nvSpPr>
        <p:spPr>
          <a:xfrm>
            <a:off x="3878882" y="1495716"/>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16408014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4079333996"/>
              </p:ext>
            </p:extLst>
          </p:nvPr>
        </p:nvGraphicFramePr>
        <p:xfrm>
          <a:off x="630384" y="796659"/>
          <a:ext cx="5652651" cy="2879551"/>
        </p:xfrm>
        <a:graphic>
          <a:graphicData uri="http://schemas.openxmlformats.org/drawingml/2006/table">
            <a:tbl>
              <a:tblPr>
                <a:tableStyleId>{2D5ABB26-0587-4C30-8999-92F81FD0307C}</a:tableStyleId>
              </a:tblPr>
              <a:tblGrid>
                <a:gridCol w="970138"/>
                <a:gridCol w="3593291"/>
                <a:gridCol w="1089222"/>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PC-%, IU/mL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r>
              <a:tr h="200891">
                <a:tc gridSpan="3">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5ml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3x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Protein C reagents and place them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calibrator and place into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2 empty tubes  into </a:t>
                      </a:r>
                      <a:r>
                        <a:rPr lang="de-DE" sz="900" b="0" i="0" u="none" strike="noStrike" baseline="0" dirty="0" smtClean="0">
                          <a:solidFill>
                            <a:srgbClr val="000000"/>
                          </a:solidFill>
                          <a:effectLst/>
                          <a:latin typeface="Calibri" panose="020F0502020204030204" pitchFamily="34" charset="0"/>
                        </a:rPr>
                        <a:t> P02 and P03</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Wait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3">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PC</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 or IU/mL</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4" name="Textfeld 13"/>
          <p:cNvSpPr txBox="1"/>
          <p:nvPr/>
        </p:nvSpPr>
        <p:spPr>
          <a:xfrm>
            <a:off x="4604731" y="41562"/>
            <a:ext cx="2308601"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TEChrom Protein C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C1100</a:t>
            </a:r>
            <a:r>
              <a:rPr lang="de-DE" sz="900" i="1" kern="1200" baseline="0" dirty="0" smtClean="0">
                <a:latin typeface="Arial Black" panose="020B0A04020102020204" pitchFamily="34" charset="0"/>
                <a:ea typeface="+mj-ea"/>
                <a:cs typeface="+mj-cs"/>
              </a:rPr>
              <a:t>-012</a:t>
            </a:r>
          </a:p>
        </p:txBody>
      </p:sp>
    </p:spTree>
    <p:extLst>
      <p:ext uri="{BB962C8B-B14F-4D97-AF65-F5344CB8AC3E}">
        <p14:creationId xmlns:p14="http://schemas.microsoft.com/office/powerpoint/2010/main" val="38120636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16"/>
          <p:cNvGraphicFramePr>
            <a:graphicFrameLocks noGrp="1"/>
          </p:cNvGraphicFramePr>
          <p:nvPr>
            <p:extLst>
              <p:ext uri="{D42A27DB-BD31-4B8C-83A1-F6EECF244321}">
                <p14:modId xmlns:p14="http://schemas.microsoft.com/office/powerpoint/2010/main" val="3882812267"/>
              </p:ext>
            </p:extLst>
          </p:nvPr>
        </p:nvGraphicFramePr>
        <p:xfrm>
          <a:off x="747250" y="771915"/>
          <a:ext cx="5923714" cy="3978776"/>
        </p:xfrm>
        <a:graphic>
          <a:graphicData uri="http://schemas.openxmlformats.org/drawingml/2006/table">
            <a:tbl>
              <a:tblPr>
                <a:tableStyleId>{2D5ABB26-0587-4C30-8999-92F81FD0307C}</a:tableStyleId>
              </a:tblPr>
              <a:tblGrid>
                <a:gridCol w="846012"/>
                <a:gridCol w="782782"/>
                <a:gridCol w="4294920"/>
              </a:tblGrid>
              <a:tr h="301812">
                <a:tc gridSpan="3">
                  <a:txBody>
                    <a:bodyPr/>
                    <a:lstStyle/>
                    <a:p>
                      <a:pPr algn="l" fontAlgn="b"/>
                      <a:r>
                        <a:rPr lang="de-DE" sz="1200" b="0" i="0" u="none" strike="noStrike" dirty="0" err="1" smtClean="0">
                          <a:solidFill>
                            <a:schemeClr val="tx1"/>
                          </a:solidFill>
                          <a:effectLst/>
                          <a:latin typeface="+mn-lt"/>
                        </a:rPr>
                        <a:t>Glossary</a:t>
                      </a:r>
                      <a:r>
                        <a:rPr lang="de-DE" sz="1200" b="0" i="0" u="none" strike="noStrike" dirty="0" smtClean="0">
                          <a:solidFill>
                            <a:schemeClr val="tx1"/>
                          </a:solidFill>
                          <a:effectLst/>
                          <a:latin typeface="+mn-lt"/>
                        </a:rPr>
                        <a:t> </a:t>
                      </a:r>
                      <a:r>
                        <a:rPr lang="de-DE" sz="1200" b="0" i="0" u="none" strike="noStrike" dirty="0" err="1" smtClean="0">
                          <a:solidFill>
                            <a:schemeClr val="tx1"/>
                          </a:solidFill>
                          <a:effectLst/>
                          <a:latin typeface="+mn-lt"/>
                        </a:rPr>
                        <a:t>of</a:t>
                      </a:r>
                      <a:r>
                        <a:rPr lang="de-DE" sz="1200" b="0" i="0" u="none" strike="noStrike" dirty="0" smtClean="0">
                          <a:solidFill>
                            <a:schemeClr val="tx1"/>
                          </a:solidFill>
                          <a:effectLst/>
                          <a:latin typeface="+mn-lt"/>
                        </a:rPr>
                        <a:t> </a:t>
                      </a:r>
                      <a:r>
                        <a:rPr lang="de-DE" sz="1200" b="0" i="0" u="none" strike="noStrike" dirty="0" err="1" smtClean="0">
                          <a:solidFill>
                            <a:schemeClr val="tx1"/>
                          </a:solidFill>
                          <a:effectLst/>
                          <a:latin typeface="+mn-lt"/>
                        </a:rPr>
                        <a:t>test</a:t>
                      </a:r>
                      <a:r>
                        <a:rPr lang="de-DE" sz="1200" b="0" i="0" u="none" strike="noStrike" baseline="0" dirty="0" smtClean="0">
                          <a:solidFill>
                            <a:schemeClr val="tx1"/>
                          </a:solidFill>
                          <a:effectLst/>
                          <a:latin typeface="+mn-lt"/>
                        </a:rPr>
                        <a:t> </a:t>
                      </a:r>
                      <a:r>
                        <a:rPr lang="de-DE" sz="1200" b="0" i="0" u="none" strike="noStrike" baseline="0" dirty="0" err="1" smtClean="0">
                          <a:solidFill>
                            <a:schemeClr val="tx1"/>
                          </a:solidFill>
                          <a:effectLst/>
                          <a:latin typeface="+mn-lt"/>
                        </a:rPr>
                        <a:t>protocol</a:t>
                      </a:r>
                      <a:r>
                        <a:rPr lang="de-DE" sz="1200" b="0" i="0" u="none" strike="noStrike" baseline="0" dirty="0" smtClean="0">
                          <a:solidFill>
                            <a:schemeClr val="tx1"/>
                          </a:solidFill>
                          <a:effectLst/>
                          <a:latin typeface="+mn-lt"/>
                        </a:rPr>
                        <a:t> </a:t>
                      </a:r>
                      <a:r>
                        <a:rPr lang="de-DE" sz="1200" b="0" i="0" u="none" strike="noStrike" baseline="0" dirty="0" err="1" smtClean="0">
                          <a:solidFill>
                            <a:schemeClr val="tx1"/>
                          </a:solidFill>
                          <a:effectLst/>
                          <a:latin typeface="+mn-lt"/>
                        </a:rPr>
                        <a:t>parameters</a:t>
                      </a:r>
                      <a:endParaRPr lang="de-DE" sz="1200" b="0" i="0" u="none" strike="noStrike" dirty="0">
                        <a:solidFill>
                          <a:schemeClr val="tx1"/>
                        </a:solidFill>
                        <a:effectLst/>
                        <a:latin typeface="+mn-lt"/>
                      </a:endParaRPr>
                    </a:p>
                  </a:txBody>
                  <a:tcPr marL="144000" marR="5601" marT="74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l" fontAlgn="b"/>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fontAlgn="b"/>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1000" b="0" u="none" strike="noStrike" dirty="0" smtClean="0">
                          <a:solidFill>
                            <a:schemeClr val="tx1"/>
                          </a:solidFill>
                          <a:effectLst/>
                          <a:latin typeface="Calibri" panose="020F0502020204030204" pitchFamily="34" charset="0"/>
                        </a:rPr>
                        <a:t>Test </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smtClean="0">
                          <a:effectLst/>
                          <a:latin typeface="Calibri" panose="020F0502020204030204" pitchFamily="34" charset="0"/>
                        </a:rPr>
                        <a:t>PT</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smtClean="0">
                          <a:solidFill>
                            <a:srgbClr val="000000"/>
                          </a:solidFill>
                          <a:effectLst/>
                          <a:latin typeface="Calibri" panose="020F0502020204030204" pitchFamily="34" charset="0"/>
                        </a:rPr>
                        <a:t>Name </a:t>
                      </a:r>
                      <a:r>
                        <a:rPr lang="de-DE" sz="1000" b="0" i="0" u="none" strike="noStrike" dirty="0" err="1" smtClean="0">
                          <a:solidFill>
                            <a:srgbClr val="000000"/>
                          </a:solidFill>
                          <a:effectLst/>
                          <a:latin typeface="Calibri" panose="020F0502020204030204" pitchFamily="34" charset="0"/>
                        </a:rPr>
                        <a:t>of</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test</a:t>
                      </a:r>
                      <a:r>
                        <a:rPr lang="de-DE" sz="1000" b="0" i="0" u="none" strike="noStrike" baseline="0" dirty="0" smtClean="0">
                          <a:solidFill>
                            <a:srgbClr val="000000"/>
                          </a:solidFill>
                          <a:effectLst/>
                          <a:latin typeface="Calibri" panose="020F0502020204030204" pitchFamily="34" charset="0"/>
                        </a:rPr>
                        <a:t> </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UNIT</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251</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GB" sz="1000" b="0" dirty="0" smtClean="0">
                          <a:latin typeface="Calibri" panose="020F0502020204030204" pitchFamily="34" charset="0"/>
                        </a:rPr>
                        <a:t>Available result units (s+%+INR+..)</a:t>
                      </a:r>
                      <a:r>
                        <a:rPr lang="en-GB" sz="1000" b="0" baseline="0" dirty="0" smtClean="0">
                          <a:latin typeface="Calibri" panose="020F0502020204030204" pitchFamily="34" charset="0"/>
                        </a:rPr>
                        <a:t> ;</a:t>
                      </a:r>
                      <a:r>
                        <a:rPr lang="en-GB" sz="1000" b="0" dirty="0" smtClean="0">
                          <a:latin typeface="Calibri" panose="020F0502020204030204" pitchFamily="34" charset="0"/>
                        </a:rPr>
                        <a:t> decimal code of every bit</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S-CORR</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0%</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smtClean="0">
                          <a:solidFill>
                            <a:srgbClr val="000000"/>
                          </a:solidFill>
                          <a:effectLst/>
                          <a:latin typeface="Calibri" panose="020F0502020204030204" pitchFamily="34" charset="0"/>
                        </a:rPr>
                        <a:t>Signal  </a:t>
                      </a:r>
                      <a:r>
                        <a:rPr lang="de-DE" sz="1000" b="0" i="0" u="none" strike="noStrike" dirty="0" err="1" smtClean="0">
                          <a:solidFill>
                            <a:srgbClr val="000000"/>
                          </a:solidFill>
                          <a:effectLst/>
                          <a:latin typeface="Calibri" panose="020F0502020204030204" pitchFamily="34" charset="0"/>
                        </a:rPr>
                        <a:t>correction</a:t>
                      </a:r>
                      <a:r>
                        <a:rPr lang="de-DE" sz="1000" b="0" i="0" u="none" strike="noStrike" dirty="0" smtClean="0">
                          <a:solidFill>
                            <a:srgbClr val="000000"/>
                          </a:solidFill>
                          <a:effectLst/>
                          <a:latin typeface="Calibri" panose="020F0502020204030204" pitchFamily="34" charset="0"/>
                        </a:rPr>
                        <a:t> </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T-CORR</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30%, -4 s</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err="1" smtClean="0">
                          <a:solidFill>
                            <a:srgbClr val="000000"/>
                          </a:solidFill>
                          <a:effectLst/>
                          <a:latin typeface="Calibri" panose="020F0502020204030204" pitchFamily="34" charset="0"/>
                        </a:rPr>
                        <a:t>Result</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correction</a:t>
                      </a:r>
                      <a:r>
                        <a:rPr lang="de-DE" sz="1000" b="0" i="0" u="none" strike="noStrike" dirty="0" smtClean="0">
                          <a:solidFill>
                            <a:srgbClr val="000000"/>
                          </a:solidFill>
                          <a:effectLst/>
                          <a:latin typeface="Calibri" panose="020F0502020204030204" pitchFamily="34" charset="0"/>
                        </a:rPr>
                        <a:t>  (</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eg</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correct</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clotting</a:t>
                      </a:r>
                      <a:r>
                        <a:rPr lang="de-DE" sz="1000" b="0" i="0" u="none" strike="noStrike" baseline="0" dirty="0" smtClean="0">
                          <a:solidFill>
                            <a:srgbClr val="000000"/>
                          </a:solidFill>
                          <a:effectLst/>
                          <a:latin typeface="Calibri" panose="020F0502020204030204" pitchFamily="34" charset="0"/>
                        </a:rPr>
                        <a:t> time +30% </a:t>
                      </a:r>
                      <a:r>
                        <a:rPr lang="de-DE" sz="1000" b="0" i="0" u="none" strike="noStrike" baseline="0" dirty="0" err="1" smtClean="0">
                          <a:solidFill>
                            <a:srgbClr val="000000"/>
                          </a:solidFill>
                          <a:effectLst/>
                          <a:latin typeface="Calibri" panose="020F0502020204030204" pitchFamily="34" charset="0"/>
                        </a:rPr>
                        <a:t>and</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substract</a:t>
                      </a:r>
                      <a:r>
                        <a:rPr lang="de-DE" sz="1000" b="0" i="0" u="none" strike="noStrike" baseline="0" dirty="0" smtClean="0">
                          <a:solidFill>
                            <a:srgbClr val="000000"/>
                          </a:solidFill>
                          <a:effectLst/>
                          <a:latin typeface="Calibri" panose="020F0502020204030204" pitchFamily="34" charset="0"/>
                        </a:rPr>
                        <a:t> 4s)</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START</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7 s</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smtClean="0">
                          <a:solidFill>
                            <a:srgbClr val="000000"/>
                          </a:solidFill>
                          <a:effectLst/>
                          <a:latin typeface="Calibri" panose="020F0502020204030204" pitchFamily="34" charset="0"/>
                        </a:rPr>
                        <a:t>Start</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of</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measurement</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INCUB</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0 s</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err="1" smtClean="0">
                          <a:solidFill>
                            <a:srgbClr val="000000"/>
                          </a:solidFill>
                          <a:effectLst/>
                          <a:latin typeface="Calibri" panose="020F0502020204030204" pitchFamily="34" charset="0"/>
                        </a:rPr>
                        <a:t>Incubation</a:t>
                      </a:r>
                      <a:r>
                        <a:rPr lang="de-DE" sz="1000" b="0" i="0" u="none" strike="noStrike" baseline="0" dirty="0" smtClean="0">
                          <a:solidFill>
                            <a:srgbClr val="000000"/>
                          </a:solidFill>
                          <a:effectLst/>
                          <a:latin typeface="Calibri" panose="020F0502020204030204" pitchFamily="34" charset="0"/>
                        </a:rPr>
                        <a:t> time </a:t>
                      </a:r>
                      <a:r>
                        <a:rPr lang="de-DE" sz="1000" b="0" i="0" u="none" strike="noStrike" baseline="0" dirty="0" err="1" smtClean="0">
                          <a:solidFill>
                            <a:srgbClr val="000000"/>
                          </a:solidFill>
                          <a:effectLst/>
                          <a:latin typeface="Calibri" panose="020F0502020204030204" pitchFamily="34" charset="0"/>
                        </a:rPr>
                        <a:t>between</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pipet</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step</a:t>
                      </a:r>
                      <a:r>
                        <a:rPr lang="de-DE" sz="1000" b="0" i="0" u="none" strike="noStrike" baseline="0" dirty="0" smtClean="0">
                          <a:solidFill>
                            <a:srgbClr val="000000"/>
                          </a:solidFill>
                          <a:effectLst/>
                          <a:latin typeface="Calibri" panose="020F0502020204030204" pitchFamily="34" charset="0"/>
                        </a:rPr>
                        <a:t> R1 und R2</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RUNTIME</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120 s</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smtClean="0">
                          <a:solidFill>
                            <a:srgbClr val="000000"/>
                          </a:solidFill>
                          <a:effectLst/>
                          <a:latin typeface="Calibri" panose="020F0502020204030204" pitchFamily="34" charset="0"/>
                        </a:rPr>
                        <a:t>End </a:t>
                      </a:r>
                      <a:r>
                        <a:rPr lang="de-DE" sz="1000" b="0" i="0" u="none" strike="noStrike" dirty="0" err="1" smtClean="0">
                          <a:solidFill>
                            <a:srgbClr val="000000"/>
                          </a:solidFill>
                          <a:effectLst/>
                          <a:latin typeface="Calibri" panose="020F0502020204030204" pitchFamily="34" charset="0"/>
                        </a:rPr>
                        <a:t>of</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measurement</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METHOD</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COAG</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baseline="0" dirty="0" smtClean="0">
                          <a:solidFill>
                            <a:srgbClr val="000000"/>
                          </a:solidFill>
                          <a:effectLst/>
                          <a:latin typeface="Calibri" panose="020F0502020204030204" pitchFamily="34" charset="0"/>
                        </a:rPr>
                        <a:t>Select </a:t>
                      </a:r>
                      <a:r>
                        <a:rPr lang="de-DE" sz="1000" b="0" i="0" u="none" strike="noStrike" baseline="0" dirty="0" err="1" smtClean="0">
                          <a:solidFill>
                            <a:srgbClr val="000000"/>
                          </a:solidFill>
                          <a:effectLst/>
                          <a:latin typeface="Calibri" panose="020F0502020204030204" pitchFamily="34" charset="0"/>
                        </a:rPr>
                        <a:t>between</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c</a:t>
                      </a:r>
                      <a:r>
                        <a:rPr lang="de-DE" sz="1000" b="0" i="0" u="none" strike="noStrike" dirty="0" err="1" smtClean="0">
                          <a:solidFill>
                            <a:srgbClr val="000000"/>
                          </a:solidFill>
                          <a:effectLst/>
                          <a:latin typeface="Calibri" panose="020F0502020204030204" pitchFamily="34" charset="0"/>
                        </a:rPr>
                        <a:t>lotting</a:t>
                      </a:r>
                      <a:r>
                        <a:rPr lang="de-DE" sz="1000" b="0" i="0" u="none" strike="noStrike"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chromogenic</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or</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immunturbidimetric</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test</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method</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MATH</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1/X</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smtClean="0">
                          <a:solidFill>
                            <a:srgbClr val="000000"/>
                          </a:solidFill>
                          <a:effectLst/>
                          <a:latin typeface="Calibri" panose="020F0502020204030204" pitchFamily="34" charset="0"/>
                        </a:rPr>
                        <a:t>Interpolation</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of</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calibration</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curve</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CT-MECH</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NO</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smtClean="0">
                          <a:solidFill>
                            <a:srgbClr val="000000"/>
                          </a:solidFill>
                          <a:effectLst/>
                          <a:latin typeface="Calibri" panose="020F0502020204030204" pitchFamily="34" charset="0"/>
                        </a:rPr>
                        <a:t>Definition </a:t>
                      </a:r>
                      <a:r>
                        <a:rPr lang="de-DE" sz="1000" b="0" i="0" u="none" strike="noStrike" dirty="0" err="1" smtClean="0">
                          <a:solidFill>
                            <a:srgbClr val="000000"/>
                          </a:solidFill>
                          <a:effectLst/>
                          <a:latin typeface="Calibri" panose="020F0502020204030204" pitchFamily="34" charset="0"/>
                        </a:rPr>
                        <a:t>of</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clot</a:t>
                      </a:r>
                      <a:r>
                        <a:rPr lang="de-DE" sz="1000" b="0" i="0" u="none" strike="noStrike" baseline="0" dirty="0" smtClean="0">
                          <a:solidFill>
                            <a:srgbClr val="000000"/>
                          </a:solidFill>
                          <a:effectLst/>
                          <a:latin typeface="Calibri" panose="020F0502020204030204" pitchFamily="34" charset="0"/>
                        </a:rPr>
                        <a:t>;   </a:t>
                      </a:r>
                      <a:r>
                        <a:rPr lang="de-DE" sz="1000" b="0" i="0" u="none" strike="noStrike" dirty="0" smtClean="0">
                          <a:solidFill>
                            <a:srgbClr val="000000"/>
                          </a:solidFill>
                          <a:effectLst/>
                          <a:latin typeface="Calibri" panose="020F0502020204030204" pitchFamily="34" charset="0"/>
                        </a:rPr>
                        <a:t>NO = </a:t>
                      </a:r>
                      <a:r>
                        <a:rPr lang="de-DE" sz="1000" b="0" i="0" u="none" strike="noStrike" dirty="0" err="1" smtClean="0">
                          <a:solidFill>
                            <a:srgbClr val="000000"/>
                          </a:solidFill>
                          <a:effectLst/>
                          <a:latin typeface="Calibri" panose="020F0502020204030204" pitchFamily="34" charset="0"/>
                        </a:rPr>
                        <a:t>clot</a:t>
                      </a:r>
                      <a:r>
                        <a:rPr lang="de-DE" sz="1000" b="0" i="0" u="none" strike="noStrike" dirty="0" smtClean="0">
                          <a:solidFill>
                            <a:srgbClr val="000000"/>
                          </a:solidFill>
                          <a:effectLst/>
                          <a:latin typeface="Calibri" panose="020F0502020204030204" pitchFamily="34" charset="0"/>
                        </a:rPr>
                        <a:t> at </a:t>
                      </a:r>
                      <a:r>
                        <a:rPr lang="de-DE" sz="1000" b="0" i="0" u="none" strike="noStrike" dirty="0" err="1" smtClean="0">
                          <a:solidFill>
                            <a:srgbClr val="000000"/>
                          </a:solidFill>
                          <a:effectLst/>
                          <a:latin typeface="Calibri" panose="020F0502020204030204" pitchFamily="34" charset="0"/>
                        </a:rPr>
                        <a:t>turnpoint</a:t>
                      </a:r>
                      <a:r>
                        <a:rPr lang="de-DE" sz="1000" b="0" i="0" u="none" strike="noStrike" dirty="0" smtClean="0">
                          <a:solidFill>
                            <a:srgbClr val="000000"/>
                          </a:solidFill>
                          <a:effectLst/>
                          <a:latin typeface="Calibri" panose="020F0502020204030204" pitchFamily="34" charset="0"/>
                        </a:rPr>
                        <a:t>    YES = </a:t>
                      </a:r>
                      <a:r>
                        <a:rPr lang="de-DE" sz="1000" b="0" i="0" u="none" strike="noStrike" dirty="0" err="1" smtClean="0">
                          <a:solidFill>
                            <a:srgbClr val="000000"/>
                          </a:solidFill>
                          <a:effectLst/>
                          <a:latin typeface="Calibri" panose="020F0502020204030204" pitchFamily="34" charset="0"/>
                        </a:rPr>
                        <a:t>clot</a:t>
                      </a:r>
                      <a:r>
                        <a:rPr lang="de-DE" sz="1000" b="0" i="0" u="none" strike="noStrike" dirty="0" smtClean="0">
                          <a:solidFill>
                            <a:srgbClr val="000000"/>
                          </a:solidFill>
                          <a:effectLst/>
                          <a:latin typeface="Calibri" panose="020F0502020204030204" pitchFamily="34" charset="0"/>
                        </a:rPr>
                        <a:t> at </a:t>
                      </a:r>
                      <a:r>
                        <a:rPr lang="de-DE" sz="1000" b="0" i="0" u="none" strike="noStrike" dirty="0" err="1" smtClean="0">
                          <a:solidFill>
                            <a:srgbClr val="000000"/>
                          </a:solidFill>
                          <a:effectLst/>
                          <a:latin typeface="Calibri" panose="020F0502020204030204" pitchFamily="34" charset="0"/>
                        </a:rPr>
                        <a:t>halfpoint</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of</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reaction</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smtClean="0">
                          <a:solidFill>
                            <a:schemeClr val="tx1"/>
                          </a:solidFill>
                          <a:effectLst/>
                          <a:latin typeface="Calibri" panose="020F0502020204030204" pitchFamily="34" charset="0"/>
                        </a:rPr>
                        <a:t>SENS / LIMIT</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chemeClr val="tx1"/>
                          </a:solidFill>
                          <a:effectLst/>
                          <a:latin typeface="Calibri" panose="020F0502020204030204" pitchFamily="34" charset="0"/>
                        </a:rPr>
                        <a:t>HI</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smtClean="0">
                          <a:solidFill>
                            <a:srgbClr val="000000"/>
                          </a:solidFill>
                          <a:effectLst/>
                          <a:latin typeface="Calibri" panose="020F0502020204030204" pitchFamily="34" charset="0"/>
                        </a:rPr>
                        <a:t>Sensitivity </a:t>
                      </a:r>
                      <a:r>
                        <a:rPr lang="de-DE" sz="1000" b="0" i="0" u="none" strike="noStrike" dirty="0" err="1" smtClean="0">
                          <a:solidFill>
                            <a:srgbClr val="000000"/>
                          </a:solidFill>
                          <a:effectLst/>
                          <a:latin typeface="Calibri" panose="020F0502020204030204" pitchFamily="34" charset="0"/>
                        </a:rPr>
                        <a:t>of</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clotting</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method</a:t>
                      </a:r>
                      <a:r>
                        <a:rPr lang="de-DE" sz="1000" b="0" i="0" u="none" strike="noStrike" dirty="0" smtClean="0">
                          <a:solidFill>
                            <a:srgbClr val="000000"/>
                          </a:solidFill>
                          <a:effectLst/>
                          <a:latin typeface="Calibri" panose="020F0502020204030204" pitchFamily="34" charset="0"/>
                        </a:rPr>
                        <a:t>  /  Limit </a:t>
                      </a:r>
                      <a:r>
                        <a:rPr lang="de-DE" sz="1000" b="0" i="0" u="none" strike="noStrike" dirty="0" err="1" smtClean="0">
                          <a:solidFill>
                            <a:srgbClr val="000000"/>
                          </a:solidFill>
                          <a:effectLst/>
                          <a:latin typeface="Calibri" panose="020F0502020204030204" pitchFamily="34" charset="0"/>
                        </a:rPr>
                        <a:t>of</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chromogenic</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method</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MIX</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chemeClr val="tx1"/>
                          </a:solidFill>
                          <a:effectLst/>
                          <a:latin typeface="Calibri" panose="020F0502020204030204" pitchFamily="34" charset="0"/>
                        </a:rPr>
                        <a:t>0</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en-GB" sz="1000" b="0" kern="1200" dirty="0" smtClean="0">
                          <a:solidFill>
                            <a:schemeClr val="tx1"/>
                          </a:solidFill>
                          <a:effectLst/>
                          <a:latin typeface="Calibri" panose="020F0502020204030204" pitchFamily="34" charset="0"/>
                          <a:ea typeface="+mn-ea"/>
                          <a:cs typeface="+mn-cs"/>
                        </a:rPr>
                        <a:t>After adding of start reagent the robot will mix in the cuvette</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CLEAN</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chemeClr val="tx1"/>
                          </a:solidFill>
                          <a:effectLst/>
                          <a:latin typeface="Calibri" panose="020F0502020204030204" pitchFamily="34" charset="0"/>
                        </a:rPr>
                        <a:t>0</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err="1" smtClean="0">
                          <a:solidFill>
                            <a:srgbClr val="000000"/>
                          </a:solidFill>
                          <a:effectLst/>
                          <a:latin typeface="Calibri" panose="020F0502020204030204" pitchFamily="34" charset="0"/>
                        </a:rPr>
                        <a:t>Enable</a:t>
                      </a:r>
                      <a:r>
                        <a:rPr lang="de-DE" sz="1000" b="0" i="0" u="none" strike="noStrike" dirty="0" smtClean="0">
                          <a:solidFill>
                            <a:srgbClr val="000000"/>
                          </a:solidFill>
                          <a:effectLst/>
                          <a:latin typeface="Calibri" panose="020F0502020204030204" pitchFamily="34" charset="0"/>
                        </a:rPr>
                        <a:t> high </a:t>
                      </a:r>
                      <a:r>
                        <a:rPr lang="de-DE" sz="1000" b="0" i="0" u="none" strike="noStrike" dirty="0" err="1" smtClean="0">
                          <a:solidFill>
                            <a:srgbClr val="000000"/>
                          </a:solidFill>
                          <a:effectLst/>
                          <a:latin typeface="Calibri" panose="020F0502020204030204" pitchFamily="34" charset="0"/>
                        </a:rPr>
                        <a:t>cleaning</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cycle</a:t>
                      </a:r>
                      <a:r>
                        <a:rPr lang="de-DE" sz="1000" b="0" i="0" u="none" strike="noStrike" baseline="0" dirty="0" smtClean="0">
                          <a:solidFill>
                            <a:srgbClr val="000000"/>
                          </a:solidFill>
                          <a:effectLst/>
                          <a:latin typeface="Calibri" panose="020F0502020204030204" pitchFamily="34" charset="0"/>
                        </a:rPr>
                        <a:t>  ( e.g.  </a:t>
                      </a:r>
                      <a:r>
                        <a:rPr lang="de-DE" sz="1000" b="0" i="0" u="none" strike="noStrike" baseline="0" dirty="0" err="1" smtClean="0">
                          <a:solidFill>
                            <a:srgbClr val="000000"/>
                          </a:solidFill>
                          <a:effectLst/>
                          <a:latin typeface="Calibri" panose="020F0502020204030204" pitchFamily="34" charset="0"/>
                        </a:rPr>
                        <a:t>required</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for</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thrombin</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reagents</a:t>
                      </a:r>
                      <a:r>
                        <a:rPr lang="de-DE" sz="1000" b="0" i="0" u="none" strike="noStrike" baseline="0" dirty="0" smtClean="0">
                          <a:solidFill>
                            <a:srgbClr val="000000"/>
                          </a:solidFill>
                          <a:effectLst/>
                          <a:latin typeface="Calibri" panose="020F0502020204030204" pitchFamily="34" charset="0"/>
                        </a:rPr>
                        <a:t>)</a:t>
                      </a:r>
                      <a:r>
                        <a:rPr lang="de-DE" sz="1000" b="0" i="0" u="none" strike="noStrike" dirty="0" smtClean="0">
                          <a:solidFill>
                            <a:srgbClr val="000000"/>
                          </a:solidFill>
                          <a:effectLst/>
                          <a:latin typeface="Calibri" panose="020F0502020204030204" pitchFamily="34" charset="0"/>
                        </a:rPr>
                        <a:t> </a:t>
                      </a:r>
                      <a:r>
                        <a:rPr lang="de-DE" sz="1000" b="0" i="0" u="none" strike="noStrike" baseline="0" dirty="0" smtClean="0">
                          <a:solidFill>
                            <a:srgbClr val="000000"/>
                          </a:solidFill>
                          <a:effectLst/>
                          <a:latin typeface="Calibri" panose="020F0502020204030204" pitchFamily="34" charset="0"/>
                        </a:rPr>
                        <a:t> </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smtClean="0">
                          <a:solidFill>
                            <a:schemeClr val="tx1"/>
                          </a:solidFill>
                          <a:effectLst/>
                          <a:latin typeface="Calibri" panose="020F0502020204030204" pitchFamily="34" charset="0"/>
                        </a:rPr>
                        <a:t>POINTS</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u="none" strike="noStrike" dirty="0">
                          <a:effectLst/>
                          <a:latin typeface="Calibri" panose="020F0502020204030204" pitchFamily="34" charset="0"/>
                        </a:rPr>
                        <a:t>4</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err="1" smtClean="0">
                          <a:solidFill>
                            <a:srgbClr val="000000"/>
                          </a:solidFill>
                          <a:effectLst/>
                          <a:latin typeface="Calibri" panose="020F0502020204030204" pitchFamily="34" charset="0"/>
                        </a:rPr>
                        <a:t>Number</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of</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auto</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calibration</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points</a:t>
                      </a:r>
                      <a:r>
                        <a:rPr lang="de-DE" sz="1000" b="0" i="0" u="none" strike="noStrike" dirty="0" smtClean="0">
                          <a:solidFill>
                            <a:srgbClr val="000000"/>
                          </a:solidFill>
                          <a:effectLst/>
                          <a:latin typeface="Calibri" panose="020F0502020204030204" pitchFamily="34" charset="0"/>
                        </a:rPr>
                        <a:t>  (100% , 50%, 25%,</a:t>
                      </a:r>
                      <a:r>
                        <a:rPr lang="de-DE" sz="1000" b="0" i="0" u="none" strike="noStrike" baseline="0" dirty="0" smtClean="0">
                          <a:solidFill>
                            <a:srgbClr val="000000"/>
                          </a:solidFill>
                          <a:effectLst/>
                          <a:latin typeface="Calibri" panose="020F0502020204030204" pitchFamily="34" charset="0"/>
                        </a:rPr>
                        <a:t> 12,5%, 6,25%, 1,25%)</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u="none" strike="noStrike" dirty="0">
                          <a:solidFill>
                            <a:schemeClr val="tx1"/>
                          </a:solidFill>
                          <a:effectLst/>
                          <a:latin typeface="Calibri" panose="020F0502020204030204" pitchFamily="34" charset="0"/>
                        </a:rPr>
                        <a:t>MULTI</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chemeClr val="tx1"/>
                          </a:solidFill>
                          <a:effectLst/>
                          <a:latin typeface="Calibri" panose="020F0502020204030204" pitchFamily="34" charset="0"/>
                        </a:rPr>
                        <a:t>1</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err="1" smtClean="0">
                          <a:solidFill>
                            <a:srgbClr val="000000"/>
                          </a:solidFill>
                          <a:effectLst/>
                          <a:latin typeface="Calibri" panose="020F0502020204030204" pitchFamily="34" charset="0"/>
                        </a:rPr>
                        <a:t>Enable</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multi</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dispensing</a:t>
                      </a:r>
                      <a:r>
                        <a:rPr lang="de-DE" sz="1000" b="0" i="0" u="none" strike="noStrike" baseline="0" dirty="0" smtClean="0">
                          <a:solidFill>
                            <a:srgbClr val="000000"/>
                          </a:solidFill>
                          <a:effectLst/>
                          <a:latin typeface="Calibri" panose="020F0502020204030204" pitchFamily="34" charset="0"/>
                        </a:rPr>
                        <a:t> ( </a:t>
                      </a:r>
                      <a:r>
                        <a:rPr lang="de-DE" sz="1000" b="0" i="0" u="none" strike="noStrike" baseline="0" dirty="0" err="1" smtClean="0">
                          <a:solidFill>
                            <a:srgbClr val="000000"/>
                          </a:solidFill>
                          <a:effectLst/>
                          <a:latin typeface="Calibri" panose="020F0502020204030204" pitchFamily="34" charset="0"/>
                        </a:rPr>
                        <a:t>one</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input</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several</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outputs</a:t>
                      </a:r>
                      <a:r>
                        <a:rPr lang="de-DE" sz="1000" b="0" i="0" u="none" strike="noStrike" baseline="0" dirty="0" smtClean="0">
                          <a:solidFill>
                            <a:srgbClr val="000000"/>
                          </a:solidFill>
                          <a:effectLst/>
                          <a:latin typeface="Calibri" panose="020F0502020204030204" pitchFamily="34" charset="0"/>
                        </a:rPr>
                        <a:t>). </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gridSpan="3">
                  <a:txBody>
                    <a:bodyPr/>
                    <a:lstStyle/>
                    <a:p>
                      <a:pPr algn="l" fontAlgn="b"/>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b"/>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fontAlgn="b"/>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1000" b="0" i="0" u="none" strike="noStrike" dirty="0" smtClean="0">
                          <a:solidFill>
                            <a:schemeClr val="tx1"/>
                          </a:solidFill>
                          <a:effectLst/>
                          <a:latin typeface="Calibri" panose="020F0502020204030204" pitchFamily="34" charset="0"/>
                        </a:rPr>
                        <a:t>PAT</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rgbClr val="000000"/>
                          </a:solidFill>
                          <a:effectLst/>
                          <a:latin typeface="Calibri" panose="020F0502020204030204" pitchFamily="34" charset="0"/>
                        </a:rPr>
                        <a:t>50µL  P35</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baseline="0" dirty="0" smtClean="0">
                          <a:solidFill>
                            <a:srgbClr val="000000"/>
                          </a:solidFill>
                          <a:effectLst/>
                          <a:latin typeface="Calibri" panose="020F0502020204030204" pitchFamily="34" charset="0"/>
                        </a:rPr>
                        <a:t>Patient </a:t>
                      </a:r>
                      <a:r>
                        <a:rPr lang="de-DE" sz="1000" b="0" i="0" u="none" strike="noStrike" baseline="0" dirty="0" err="1" smtClean="0">
                          <a:solidFill>
                            <a:srgbClr val="000000"/>
                          </a:solidFill>
                          <a:effectLst/>
                          <a:latin typeface="Calibri" panose="020F0502020204030204" pitchFamily="34" charset="0"/>
                        </a:rPr>
                        <a:t>plasma</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volume</a:t>
                      </a:r>
                      <a:r>
                        <a:rPr lang="de-DE" sz="1000" b="0" i="0" u="none" strike="noStrike" baseline="0" dirty="0" smtClean="0">
                          <a:solidFill>
                            <a:srgbClr val="000000"/>
                          </a:solidFill>
                          <a:effectLst/>
                          <a:latin typeface="Calibri" panose="020F0502020204030204" pitchFamily="34" charset="0"/>
                        </a:rPr>
                        <a:t> +  </a:t>
                      </a:r>
                      <a:r>
                        <a:rPr lang="de-DE" sz="1000" b="0" i="0" u="none" strike="noStrike" baseline="0" dirty="0" err="1" smtClean="0">
                          <a:solidFill>
                            <a:srgbClr val="000000"/>
                          </a:solidFill>
                          <a:effectLst/>
                          <a:latin typeface="Calibri" panose="020F0502020204030204" pitchFamily="34" charset="0"/>
                        </a:rPr>
                        <a:t>postion</a:t>
                      </a:r>
                      <a:r>
                        <a:rPr lang="de-DE" sz="1000" b="0" i="0" u="none" strike="noStrike" baseline="0" dirty="0" smtClean="0">
                          <a:solidFill>
                            <a:srgbClr val="000000"/>
                          </a:solidFill>
                          <a:effectLst/>
                          <a:latin typeface="Calibri" panose="020F0502020204030204" pitchFamily="34" charset="0"/>
                        </a:rPr>
                        <a:t>)</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i="0" u="none" strike="noStrike" dirty="0" smtClean="0">
                          <a:solidFill>
                            <a:schemeClr val="tx1"/>
                          </a:solidFill>
                          <a:effectLst/>
                          <a:latin typeface="Calibri" panose="020F0502020204030204" pitchFamily="34" charset="0"/>
                        </a:rPr>
                        <a:t>BUF</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rgbClr val="000000"/>
                          </a:solidFill>
                          <a:effectLst/>
                          <a:latin typeface="Calibri" panose="020F0502020204030204" pitchFamily="34" charset="0"/>
                        </a:rPr>
                        <a:t>0</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1000" b="0" i="0" u="none" strike="noStrike" dirty="0" err="1" smtClean="0">
                          <a:solidFill>
                            <a:srgbClr val="000000"/>
                          </a:solidFill>
                          <a:effectLst/>
                          <a:latin typeface="Calibri" panose="020F0502020204030204" pitchFamily="34" charset="0"/>
                        </a:rPr>
                        <a:t>Buffer</a:t>
                      </a:r>
                      <a:r>
                        <a:rPr lang="de-DE" sz="1000" b="0" i="0" u="none" strike="noStrike" dirty="0" smtClean="0">
                          <a:solidFill>
                            <a:srgbClr val="000000"/>
                          </a:solidFill>
                          <a:effectLst/>
                          <a:latin typeface="Calibri" panose="020F0502020204030204" pitchFamily="34" charset="0"/>
                        </a:rPr>
                        <a:t>  (sample </a:t>
                      </a:r>
                      <a:r>
                        <a:rPr lang="de-DE" sz="1000" b="0" i="0" u="none" strike="noStrike" dirty="0" err="1" smtClean="0">
                          <a:solidFill>
                            <a:srgbClr val="000000"/>
                          </a:solidFill>
                          <a:effectLst/>
                          <a:latin typeface="Calibri" panose="020F0502020204030204" pitchFamily="34" charset="0"/>
                        </a:rPr>
                        <a:t>diluent</a:t>
                      </a:r>
                      <a:r>
                        <a:rPr lang="de-DE" sz="1000" b="0" i="0" u="none" strike="noStrike" dirty="0" smtClean="0">
                          <a:solidFill>
                            <a:srgbClr val="000000"/>
                          </a:solidFill>
                          <a:effectLst/>
                          <a:latin typeface="Calibri" panose="020F0502020204030204" pitchFamily="34" charset="0"/>
                        </a:rPr>
                        <a:t>)</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i="0" u="none" strike="noStrike" dirty="0" smtClean="0">
                          <a:solidFill>
                            <a:schemeClr val="tx1"/>
                          </a:solidFill>
                          <a:effectLst/>
                          <a:latin typeface="Calibri" panose="020F0502020204030204" pitchFamily="34" charset="0"/>
                        </a:rPr>
                        <a:t>CLR</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rgbClr val="000000"/>
                          </a:solidFill>
                          <a:effectLst/>
                          <a:latin typeface="Calibri" panose="020F0502020204030204" pitchFamily="34" charset="0"/>
                        </a:rPr>
                        <a:t>0</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smtClean="0">
                          <a:solidFill>
                            <a:srgbClr val="000000"/>
                          </a:solidFill>
                          <a:effectLst/>
                          <a:latin typeface="Calibri" panose="020F0502020204030204" pitchFamily="34" charset="0"/>
                        </a:rPr>
                        <a:t>Clear Volume</a:t>
                      </a:r>
                      <a:r>
                        <a:rPr lang="de-DE" sz="1000" b="0" i="0" u="none" strike="noStrike" baseline="0" dirty="0" smtClean="0">
                          <a:solidFill>
                            <a:srgbClr val="000000"/>
                          </a:solidFill>
                          <a:effectLst/>
                          <a:latin typeface="Calibri" panose="020F0502020204030204" pitchFamily="34" charset="0"/>
                        </a:rPr>
                        <a:t> ( </a:t>
                      </a:r>
                      <a:r>
                        <a:rPr lang="de-DE" sz="1000" b="0" i="0" u="none" strike="noStrike" baseline="0" dirty="0" err="1" smtClean="0">
                          <a:solidFill>
                            <a:srgbClr val="000000"/>
                          </a:solidFill>
                          <a:effectLst/>
                          <a:latin typeface="Calibri" panose="020F0502020204030204" pitchFamily="34" charset="0"/>
                        </a:rPr>
                        <a:t>eg</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remove</a:t>
                      </a:r>
                      <a:r>
                        <a:rPr lang="de-DE" sz="1000" b="0" i="0" u="none" strike="noStrike" baseline="0" dirty="0" smtClean="0">
                          <a:solidFill>
                            <a:srgbClr val="000000"/>
                          </a:solidFill>
                          <a:effectLst/>
                          <a:latin typeface="Calibri" panose="020F0502020204030204" pitchFamily="34" charset="0"/>
                        </a:rPr>
                        <a:t>  150µL sample </a:t>
                      </a:r>
                      <a:r>
                        <a:rPr lang="de-DE" sz="1000" b="0" i="0" u="none" strike="noStrike" baseline="0" dirty="0" err="1" smtClean="0">
                          <a:solidFill>
                            <a:srgbClr val="000000"/>
                          </a:solidFill>
                          <a:effectLst/>
                          <a:latin typeface="Calibri" panose="020F0502020204030204" pitchFamily="34" charset="0"/>
                        </a:rPr>
                        <a:t>dilution</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from</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cuvette</a:t>
                      </a:r>
                      <a:r>
                        <a:rPr lang="de-DE" sz="1000" b="0" i="0" u="none" strike="noStrike" baseline="0" dirty="0" smtClean="0">
                          <a:solidFill>
                            <a:srgbClr val="000000"/>
                          </a:solidFill>
                          <a:effectLst/>
                          <a:latin typeface="Calibri" panose="020F0502020204030204" pitchFamily="34" charset="0"/>
                        </a:rPr>
                        <a:t>)</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i="0" u="none" strike="noStrike" dirty="0" smtClean="0">
                          <a:solidFill>
                            <a:schemeClr val="tx1"/>
                          </a:solidFill>
                          <a:effectLst/>
                          <a:latin typeface="Calibri" panose="020F0502020204030204" pitchFamily="34" charset="0"/>
                        </a:rPr>
                        <a:t>DEF</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rgbClr val="000000"/>
                          </a:solidFill>
                          <a:effectLst/>
                          <a:latin typeface="Calibri" panose="020F0502020204030204" pitchFamily="34" charset="0"/>
                        </a:rPr>
                        <a:t>0</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err="1" smtClean="0">
                          <a:solidFill>
                            <a:srgbClr val="000000"/>
                          </a:solidFill>
                          <a:effectLst/>
                          <a:latin typeface="Calibri" panose="020F0502020204030204" pitchFamily="34" charset="0"/>
                        </a:rPr>
                        <a:t>Deficient</a:t>
                      </a:r>
                      <a:r>
                        <a:rPr lang="de-DE" sz="1000" b="0" i="0" u="none" strike="noStrike" dirty="0" smtClean="0">
                          <a:solidFill>
                            <a:srgbClr val="000000"/>
                          </a:solidFill>
                          <a:effectLst/>
                          <a:latin typeface="Calibri" panose="020F0502020204030204" pitchFamily="34" charset="0"/>
                        </a:rPr>
                        <a:t> </a:t>
                      </a:r>
                      <a:r>
                        <a:rPr lang="de-DE" sz="1000" b="0" i="0" u="none" strike="noStrike" dirty="0" err="1" smtClean="0">
                          <a:solidFill>
                            <a:srgbClr val="000000"/>
                          </a:solidFill>
                          <a:effectLst/>
                          <a:latin typeface="Calibri" panose="020F0502020204030204" pitchFamily="34" charset="0"/>
                        </a:rPr>
                        <a:t>plasma</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i="0" u="none" strike="noStrike" dirty="0" smtClean="0">
                          <a:solidFill>
                            <a:schemeClr val="tx1"/>
                          </a:solidFill>
                          <a:effectLst/>
                          <a:latin typeface="Calibri" panose="020F0502020204030204" pitchFamily="34" charset="0"/>
                        </a:rPr>
                        <a:t>R0</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rgbClr val="000000"/>
                          </a:solidFill>
                          <a:effectLst/>
                          <a:latin typeface="Calibri" panose="020F0502020204030204" pitchFamily="34" charset="0"/>
                        </a:rPr>
                        <a:t>0</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smtClean="0">
                          <a:solidFill>
                            <a:srgbClr val="000000"/>
                          </a:solidFill>
                          <a:effectLst/>
                          <a:latin typeface="Calibri" panose="020F0502020204030204" pitchFamily="34" charset="0"/>
                        </a:rPr>
                        <a:t>Reagent-0   </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i="0" u="none" strike="noStrike" dirty="0" smtClean="0">
                          <a:solidFill>
                            <a:schemeClr val="tx1"/>
                          </a:solidFill>
                          <a:effectLst/>
                          <a:latin typeface="Calibri" panose="020F0502020204030204" pitchFamily="34" charset="0"/>
                        </a:rPr>
                        <a:t>R1</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rgbClr val="000000"/>
                          </a:solidFill>
                          <a:effectLst/>
                          <a:latin typeface="Calibri" panose="020F0502020204030204" pitchFamily="34" charset="0"/>
                        </a:rPr>
                        <a:t>0</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smtClean="0">
                          <a:solidFill>
                            <a:srgbClr val="000000"/>
                          </a:solidFill>
                          <a:effectLst/>
                          <a:latin typeface="Calibri" panose="020F0502020204030204" pitchFamily="34" charset="0"/>
                        </a:rPr>
                        <a:t>Reagent-1</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1000" b="0" i="0" u="none" strike="noStrike" dirty="0" smtClean="0">
                          <a:solidFill>
                            <a:schemeClr val="tx1"/>
                          </a:solidFill>
                          <a:effectLst/>
                          <a:latin typeface="Calibri" panose="020F0502020204030204" pitchFamily="34" charset="0"/>
                        </a:rPr>
                        <a:t>R2</a:t>
                      </a:r>
                      <a:endParaRPr lang="de-DE" sz="10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1000" b="0" i="0" u="none" strike="noStrike" dirty="0" smtClean="0">
                          <a:solidFill>
                            <a:srgbClr val="000000"/>
                          </a:solidFill>
                          <a:effectLst/>
                          <a:latin typeface="Calibri" panose="020F0502020204030204" pitchFamily="34" charset="0"/>
                        </a:rPr>
                        <a:t>100µL P25</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r>
                        <a:rPr lang="de-DE" sz="1000" b="0" i="0" u="none" strike="noStrike" dirty="0" smtClean="0">
                          <a:solidFill>
                            <a:srgbClr val="000000"/>
                          </a:solidFill>
                          <a:effectLst/>
                          <a:latin typeface="Calibri" panose="020F0502020204030204" pitchFamily="34" charset="0"/>
                        </a:rPr>
                        <a:t>Reagent-2</a:t>
                      </a:r>
                      <a:r>
                        <a:rPr lang="de-DE" sz="1000" b="0" i="0" u="none" strike="noStrike" baseline="0" dirty="0" smtClean="0">
                          <a:solidFill>
                            <a:srgbClr val="000000"/>
                          </a:solidFill>
                          <a:effectLst/>
                          <a:latin typeface="Calibri" panose="020F0502020204030204" pitchFamily="34" charset="0"/>
                        </a:rPr>
                        <a:t>  ( = </a:t>
                      </a:r>
                      <a:r>
                        <a:rPr lang="de-DE" sz="1000" b="0" i="0" u="none" strike="noStrike" baseline="0" dirty="0" err="1" smtClean="0">
                          <a:solidFill>
                            <a:srgbClr val="000000"/>
                          </a:solidFill>
                          <a:effectLst/>
                          <a:latin typeface="Calibri" panose="020F0502020204030204" pitchFamily="34" charset="0"/>
                        </a:rPr>
                        <a:t>start</a:t>
                      </a:r>
                      <a:r>
                        <a:rPr lang="de-DE" sz="1000" b="0" i="0" u="none" strike="noStrike" baseline="0" dirty="0" smtClean="0">
                          <a:solidFill>
                            <a:srgbClr val="000000"/>
                          </a:solidFill>
                          <a:effectLst/>
                          <a:latin typeface="Calibri" panose="020F0502020204030204" pitchFamily="34" charset="0"/>
                        </a:rPr>
                        <a:t> </a:t>
                      </a:r>
                      <a:r>
                        <a:rPr lang="de-DE" sz="1000" b="0" i="0" u="none" strike="noStrike" baseline="0" dirty="0" err="1" smtClean="0">
                          <a:solidFill>
                            <a:srgbClr val="000000"/>
                          </a:solidFill>
                          <a:effectLst/>
                          <a:latin typeface="Calibri" panose="020F0502020204030204" pitchFamily="34" charset="0"/>
                        </a:rPr>
                        <a:t>reagent</a:t>
                      </a:r>
                      <a:r>
                        <a:rPr lang="de-DE" sz="1000" b="0" i="0" u="none" strike="noStrike" baseline="0" dirty="0" smtClean="0">
                          <a:solidFill>
                            <a:srgbClr val="000000"/>
                          </a:solidFill>
                          <a:effectLst/>
                          <a:latin typeface="Calibri" panose="020F0502020204030204" pitchFamily="34" charset="0"/>
                        </a:rPr>
                        <a:t>)</a:t>
                      </a:r>
                      <a:endParaRPr lang="de-DE" sz="10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Tree>
    <p:extLst>
      <p:ext uri="{BB962C8B-B14F-4D97-AF65-F5344CB8AC3E}">
        <p14:creationId xmlns:p14="http://schemas.microsoft.com/office/powerpoint/2010/main" val="38054136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688759" y="1896186"/>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3890931" y="760275"/>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298972441"/>
              </p:ext>
            </p:extLst>
          </p:nvPr>
        </p:nvGraphicFramePr>
        <p:xfrm>
          <a:off x="3252158" y="2839816"/>
          <a:ext cx="1662939" cy="1680619"/>
        </p:xfrm>
        <a:graphic>
          <a:graphicData uri="http://schemas.openxmlformats.org/drawingml/2006/table">
            <a:tbl>
              <a:tblPr>
                <a:tableStyleId>{2D5ABB26-0587-4C30-8999-92F81FD0307C}</a:tableStyleId>
              </a:tblPr>
              <a:tblGrid>
                <a:gridCol w="69638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a:t>
                      </a:r>
                      <a:r>
                        <a:rPr lang="de-DE" altLang="zh-CN" sz="800" b="1" u="none" strike="noStrike" dirty="0" smtClean="0">
                          <a:effectLst/>
                          <a:latin typeface="Calibri" panose="020F0502020204030204" pitchFamily="34" charset="0"/>
                        </a:rPr>
                        <a:t>4</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a:t>
                      </a:r>
                      <a:r>
                        <a:rPr lang="de-DE" altLang="zh-CN" sz="800" b="1" i="0" u="none" strike="noStrike" dirty="0" smtClean="0">
                          <a:solidFill>
                            <a:schemeClr val="tx1"/>
                          </a:solidFill>
                          <a:effectLst/>
                          <a:latin typeface="Calibri" panose="020F0502020204030204" pitchFamily="34" charset="0"/>
                        </a:rPr>
                        <a:t>7</a:t>
                      </a:r>
                      <a:r>
                        <a:rPr lang="de-DE" sz="800" b="1" i="0" u="none" strike="noStrike" dirty="0" smtClean="0">
                          <a:solidFill>
                            <a:schemeClr val="tx1"/>
                          </a:solidFill>
                          <a:effectLst/>
                          <a:latin typeface="Calibri" panose="020F0502020204030204" pitchFamily="34" charset="0"/>
                        </a:rPr>
                        <a:t>.04d</a:t>
                      </a:r>
                      <a:r>
                        <a:rPr lang="de-DE" sz="800" b="1" i="0" u="none" strike="noStrike" baseline="0" dirty="0" smtClean="0">
                          <a:solidFill>
                            <a:schemeClr val="tx1"/>
                          </a:solidFill>
                          <a:effectLst/>
                          <a:latin typeface="Calibri" panose="020F0502020204030204" pitchFamily="34" charset="0"/>
                        </a:rPr>
                        <a:t> (258)</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8</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P35 </a:t>
                      </a:r>
                      <a:r>
                        <a:rPr lang="de-DE" sz="800" b="0" i="0" u="none" strike="noStrike" dirty="0">
                          <a:solidFill>
                            <a:srgbClr val="000000"/>
                          </a:solidFill>
                          <a:effectLst/>
                          <a:latin typeface="Calibri" panose="020F0502020204030204" pitchFamily="34" charset="0"/>
                        </a:rPr>
                        <a:t>(CP)</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45</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P39</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50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P34</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50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P29</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50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P31</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50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P26</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A0600-002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kit</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n=40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1180846883"/>
              </p:ext>
            </p:extLst>
          </p:nvPr>
        </p:nvGraphicFramePr>
        <p:xfrm>
          <a:off x="5367752" y="2829266"/>
          <a:ext cx="1420957" cy="1940820"/>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PS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32771</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 0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21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180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420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COAG</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lin</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NO</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HI</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1</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3</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604731" y="41562"/>
            <a:ext cx="2308601"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TECLOT Protein S</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t>
            </a:r>
            <a:r>
              <a:rPr lang="de-DE" sz="900" i="1" dirty="0" smtClean="0">
                <a:latin typeface="Arial Black" panose="020B0A04020102020204" pitchFamily="34" charset="0"/>
                <a:ea typeface="+mj-ea"/>
                <a:cs typeface="+mj-cs"/>
              </a:rPr>
              <a:t>A</a:t>
            </a:r>
            <a:r>
              <a:rPr lang="de-DE" sz="900" i="1" kern="1200" dirty="0" smtClean="0">
                <a:latin typeface="Arial Black" panose="020B0A04020102020204" pitchFamily="34" charset="0"/>
                <a:ea typeface="+mj-ea"/>
                <a:cs typeface="+mj-cs"/>
              </a:rPr>
              <a:t>0600</a:t>
            </a:r>
            <a:r>
              <a:rPr lang="de-DE" sz="900" i="1" kern="1200" baseline="0" dirty="0" smtClean="0">
                <a:latin typeface="Arial Black" panose="020B0A04020102020204" pitchFamily="34" charset="0"/>
                <a:ea typeface="+mj-ea"/>
                <a:cs typeface="+mj-cs"/>
              </a:rPr>
              <a:t>-002</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490998" y="3509033"/>
            <a:ext cx="2737096" cy="1291908"/>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P39: </a:t>
            </a:r>
            <a:r>
              <a:rPr lang="de-DE" sz="1600" dirty="0">
                <a:latin typeface="Calibri" panose="020F0502020204030204" pitchFamily="34" charset="0"/>
              </a:rPr>
              <a:t>0.9% Saline solution</a:t>
            </a:r>
          </a:p>
          <a:p>
            <a:r>
              <a:rPr lang="de-DE" sz="1600" dirty="0" smtClean="0">
                <a:latin typeface="Calibri" panose="020F0502020204030204" pitchFamily="34" charset="0"/>
              </a:rPr>
              <a:t>P34: </a:t>
            </a:r>
            <a:r>
              <a:rPr lang="de-DE" sz="1600" dirty="0">
                <a:latin typeface="Calibri" panose="020F0502020204030204" pitchFamily="34" charset="0"/>
              </a:rPr>
              <a:t>Protein S Deficient plasma</a:t>
            </a:r>
          </a:p>
          <a:p>
            <a:r>
              <a:rPr lang="de-DE" sz="1600" dirty="0" smtClean="0">
                <a:latin typeface="Calibri" panose="020F0502020204030204" pitchFamily="34" charset="0"/>
              </a:rPr>
              <a:t>P29: </a:t>
            </a:r>
            <a:r>
              <a:rPr lang="de-DE" sz="1600" dirty="0">
                <a:latin typeface="Calibri" panose="020F0502020204030204" pitchFamily="34" charset="0"/>
              </a:rPr>
              <a:t>Protein S Activator</a:t>
            </a:r>
          </a:p>
          <a:p>
            <a:r>
              <a:rPr lang="de-DE" sz="1600" dirty="0" smtClean="0">
                <a:latin typeface="Calibri" panose="020F0502020204030204" pitchFamily="34" charset="0"/>
              </a:rPr>
              <a:t>P31: </a:t>
            </a:r>
            <a:r>
              <a:rPr lang="de-DE" sz="1600" dirty="0">
                <a:latin typeface="Calibri" panose="020F0502020204030204" pitchFamily="34" charset="0"/>
              </a:rPr>
              <a:t>Protein S Substrate</a:t>
            </a:r>
          </a:p>
          <a:p>
            <a:r>
              <a:rPr lang="de-DE" sz="1600" dirty="0" smtClean="0">
                <a:latin typeface="Calibri" panose="020F0502020204030204" pitchFamily="34" charset="0"/>
              </a:rPr>
              <a:t>P26: </a:t>
            </a:r>
            <a:r>
              <a:rPr lang="de-DE" sz="1600" dirty="0">
                <a:latin typeface="Calibri" panose="020F0502020204030204" pitchFamily="34" charset="0"/>
              </a:rPr>
              <a:t>25mM CaCl2 </a:t>
            </a:r>
          </a:p>
        </p:txBody>
      </p:sp>
      <p:sp>
        <p:nvSpPr>
          <p:cNvPr id="16" name="Down Arrow 6"/>
          <p:cNvSpPr/>
          <p:nvPr/>
        </p:nvSpPr>
        <p:spPr>
          <a:xfrm>
            <a:off x="4713775" y="76890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7" name="Down Arrow 6"/>
          <p:cNvSpPr/>
          <p:nvPr/>
        </p:nvSpPr>
        <p:spPr>
          <a:xfrm>
            <a:off x="2412930" y="1590975"/>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8" name="Down Arrow 6"/>
          <p:cNvSpPr/>
          <p:nvPr/>
        </p:nvSpPr>
        <p:spPr>
          <a:xfrm>
            <a:off x="5396105" y="147021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13911816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3029395852"/>
              </p:ext>
            </p:extLst>
          </p:nvPr>
        </p:nvGraphicFramePr>
        <p:xfrm>
          <a:off x="630384" y="796659"/>
          <a:ext cx="5652651" cy="2879551"/>
        </p:xfrm>
        <a:graphic>
          <a:graphicData uri="http://schemas.openxmlformats.org/drawingml/2006/table">
            <a:tbl>
              <a:tblPr>
                <a:tableStyleId>{2D5ABB26-0587-4C30-8999-92F81FD0307C}</a:tableStyleId>
              </a:tblPr>
              <a:tblGrid>
                <a:gridCol w="970138"/>
                <a:gridCol w="3593291"/>
                <a:gridCol w="1089222"/>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Calibration of PS-%, IU/mL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r>
              <a:tr h="200891">
                <a:tc gridSpan="3">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5ml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3x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Protein S reagents and place them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calibrator and place into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2 empty tubes  into </a:t>
                      </a:r>
                      <a:r>
                        <a:rPr lang="de-DE" sz="900" b="0" i="0" u="none" strike="noStrike" baseline="0" dirty="0" smtClean="0">
                          <a:solidFill>
                            <a:srgbClr val="000000"/>
                          </a:solidFill>
                          <a:effectLst/>
                          <a:latin typeface="Calibri" panose="020F0502020204030204" pitchFamily="34" charset="0"/>
                        </a:rPr>
                        <a:t> P02 and P03</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Wait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3">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PS</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 or IU/mL</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5" name="Textfeld 13"/>
          <p:cNvSpPr txBox="1"/>
          <p:nvPr/>
        </p:nvSpPr>
        <p:spPr>
          <a:xfrm>
            <a:off x="4604731" y="41562"/>
            <a:ext cx="2308601" cy="477054"/>
          </a:xfrm>
          <a:prstGeom prst="rect">
            <a:avLst/>
          </a:prstGeom>
          <a:noFill/>
        </p:spPr>
        <p:txBody>
          <a:bodyPr wrap="square" rtlCol="0">
            <a:spAutoFit/>
          </a:bodyPr>
          <a:lstStyle/>
          <a:p>
            <a:pPr algn="r">
              <a:tabLst>
                <a:tab pos="1974850" algn="r"/>
                <a:tab pos="6100763" algn="r"/>
              </a:tabLst>
            </a:pPr>
            <a:r>
              <a:rPr lang="de-DE" sz="1600" i="1" kern="1200" baseline="0" dirty="0" smtClean="0">
                <a:latin typeface="Arial Black" panose="020B0A04020102020204" pitchFamily="34" charset="0"/>
                <a:ea typeface="+mj-ea"/>
                <a:cs typeface="+mj-cs"/>
              </a:rPr>
              <a:t>	TECLOT Protein S</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t>
            </a:r>
            <a:r>
              <a:rPr lang="de-DE" sz="900" i="1" dirty="0" smtClean="0">
                <a:latin typeface="Arial Black" panose="020B0A04020102020204" pitchFamily="34" charset="0"/>
                <a:ea typeface="+mj-ea"/>
                <a:cs typeface="+mj-cs"/>
              </a:rPr>
              <a:t>A</a:t>
            </a:r>
            <a:r>
              <a:rPr lang="de-DE" sz="900" i="1" kern="1200" dirty="0" smtClean="0">
                <a:latin typeface="Arial Black" panose="020B0A04020102020204" pitchFamily="34" charset="0"/>
                <a:ea typeface="+mj-ea"/>
                <a:cs typeface="+mj-cs"/>
              </a:rPr>
              <a:t>0600</a:t>
            </a:r>
            <a:r>
              <a:rPr lang="de-DE" sz="900" i="1" kern="1200" baseline="0" dirty="0" smtClean="0">
                <a:latin typeface="Arial Black" panose="020B0A04020102020204" pitchFamily="34" charset="0"/>
                <a:ea typeface="+mj-ea"/>
                <a:cs typeface="+mj-cs"/>
              </a:rPr>
              <a:t>-002</a:t>
            </a:r>
          </a:p>
        </p:txBody>
      </p:sp>
    </p:spTree>
    <p:extLst>
      <p:ext uri="{BB962C8B-B14F-4D97-AF65-F5344CB8AC3E}">
        <p14:creationId xmlns:p14="http://schemas.microsoft.com/office/powerpoint/2010/main" val="30576303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own Arrow 6"/>
          <p:cNvSpPr/>
          <p:nvPr/>
        </p:nvSpPr>
        <p:spPr>
          <a:xfrm>
            <a:off x="2469946" y="1498229"/>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603422071"/>
              </p:ext>
            </p:extLst>
          </p:nvPr>
        </p:nvGraphicFramePr>
        <p:xfrm>
          <a:off x="3245319" y="2839816"/>
          <a:ext cx="1999542" cy="1948383"/>
        </p:xfrm>
        <a:graphic>
          <a:graphicData uri="http://schemas.openxmlformats.org/drawingml/2006/table">
            <a:tbl>
              <a:tblPr>
                <a:tableStyleId>{2D5ABB26-0587-4C30-8999-92F81FD0307C}</a:tableStyleId>
              </a:tblPr>
              <a:tblGrid>
                <a:gridCol w="625220"/>
                <a:gridCol w="610810"/>
                <a:gridCol w="88325"/>
                <a:gridCol w="675187"/>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ctr" fontAlgn="b"/>
                      <a:r>
                        <a:rPr lang="de-DE" sz="800" b="1" u="none" strike="noStrike" dirty="0" smtClean="0">
                          <a:effectLst/>
                          <a:latin typeface="Calibri" panose="020F0502020204030204" pitchFamily="34" charset="0"/>
                        </a:rPr>
                        <a:t>Coatron A</a:t>
                      </a:r>
                      <a:r>
                        <a:rPr lang="de-DE" altLang="zh-CN" sz="800" b="1" u="none" strike="noStrike" dirty="0" smtClean="0">
                          <a:effectLst/>
                          <a:latin typeface="Calibri" panose="020F0502020204030204" pitchFamily="34" charset="0"/>
                        </a:rPr>
                        <a:t>4</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c hMerge="1">
                  <a:txBody>
                    <a:bodyPr/>
                    <a:lstStyle/>
                    <a:p>
                      <a:pPr algn="ctr" fontAlgn="b"/>
                      <a:endParaRPr lang="de-DE" sz="800" b="1" i="0" u="none" strike="noStrike" dirty="0">
                        <a:solidFill>
                          <a:srgbClr val="000000"/>
                        </a:solidFill>
                        <a:effectLst/>
                        <a:latin typeface="Calibri" panose="020F0502020204030204" pitchFamily="34" charset="0"/>
                      </a:endParaRPr>
                    </a:p>
                  </a:txBody>
                  <a:tcPr marL="5601" marR="5601" marT="7468" marB="0" anchor="b"/>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ctr" fontAlgn="b"/>
                      <a:r>
                        <a:rPr lang="de-DE" sz="800" b="1" i="0" u="none" strike="noStrike" dirty="0" smtClean="0">
                          <a:solidFill>
                            <a:schemeClr val="tx1"/>
                          </a:solidFill>
                          <a:effectLst/>
                          <a:latin typeface="Calibri" panose="020F0502020204030204" pitchFamily="34" charset="0"/>
                        </a:rPr>
                        <a:t>V1.0</a:t>
                      </a:r>
                      <a:r>
                        <a:rPr lang="de-DE" altLang="zh-CN" sz="800" b="1" i="0" u="none" strike="noStrike" dirty="0" smtClean="0">
                          <a:solidFill>
                            <a:schemeClr val="tx1"/>
                          </a:solidFill>
                          <a:effectLst/>
                          <a:latin typeface="Calibri" panose="020F0502020204030204" pitchFamily="34" charset="0"/>
                        </a:rPr>
                        <a:t>7</a:t>
                      </a:r>
                      <a:r>
                        <a:rPr lang="de-DE" sz="800" b="1" i="0" u="none" strike="noStrike" dirty="0" smtClean="0">
                          <a:solidFill>
                            <a:schemeClr val="tx1"/>
                          </a:solidFill>
                          <a:effectLst/>
                          <a:latin typeface="Calibri" panose="020F0502020204030204" pitchFamily="34" charset="0"/>
                        </a:rPr>
                        <a:t>.04d</a:t>
                      </a:r>
                      <a:r>
                        <a:rPr lang="de-DE" sz="800" b="1" i="0" u="none" strike="noStrike" baseline="0" dirty="0" smtClean="0">
                          <a:solidFill>
                            <a:schemeClr val="tx1"/>
                          </a:solidFill>
                          <a:effectLst/>
                          <a:latin typeface="Calibri" panose="020F0502020204030204" pitchFamily="34" charset="0"/>
                        </a:rPr>
                        <a:t> (258)</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c hMerge="1">
                  <a:txBody>
                    <a:bodyPr/>
                    <a:lstStyle/>
                    <a:p>
                      <a:pPr algn="ctr" fontAlgn="b"/>
                      <a:endParaRPr lang="de-DE" sz="800" b="1" i="0" u="none" strike="noStrike" dirty="0">
                        <a:solidFill>
                          <a:srgbClr val="000000"/>
                        </a:solidFill>
                        <a:effectLst/>
                        <a:latin typeface="Calibri" panose="020F0502020204030204" pitchFamily="34" charset="0"/>
                      </a:endParaRPr>
                    </a:p>
                  </a:txBody>
                  <a:tcPr marL="5601" marR="5601" marT="7468" marB="0" anchor="b"/>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10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ctr" fontAlgn="b"/>
                      <a:r>
                        <a:rPr lang="de-DE" sz="800" b="0" i="0" u="none" strike="noStrike" dirty="0" smtClean="0">
                          <a:solidFill>
                            <a:srgbClr val="000000"/>
                          </a:solidFill>
                          <a:effectLst/>
                          <a:latin typeface="Calibri" panose="020F0502020204030204" pitchFamily="34" charset="0"/>
                        </a:rPr>
                        <a:t>P36 </a:t>
                      </a:r>
                      <a:r>
                        <a:rPr lang="de-DE" sz="800" b="0" i="0" u="none" strike="noStrike" dirty="0">
                          <a:solidFill>
                            <a:srgbClr val="000000"/>
                          </a:solidFill>
                          <a:effectLst/>
                          <a:latin typeface="Calibri" panose="020F0502020204030204" pitchFamily="34" charset="0"/>
                        </a:rPr>
                        <a:t>(CP)</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endParaRPr lang="de-DE"/>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ctr" fontAlgn="b"/>
                      <a:r>
                        <a:rPr lang="de-DE" sz="8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40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ctr" fontAlgn="b"/>
                      <a:r>
                        <a:rPr lang="de-DE" sz="800" b="0" i="0" u="none" strike="noStrike" dirty="0" smtClean="0">
                          <a:solidFill>
                            <a:srgbClr val="000000"/>
                          </a:solidFill>
                          <a:effectLst/>
                          <a:latin typeface="Calibri" panose="020F0502020204030204" pitchFamily="34" charset="0"/>
                        </a:rPr>
                        <a:t>P33</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endParaRPr lang="de-DE"/>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65723">
                <a:tc rowSpan="2">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50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ctr" fontAlgn="b"/>
                      <a:r>
                        <a:rPr lang="de-DE" sz="800" b="0" i="0" u="none" strike="noStrike" dirty="0" smtClean="0">
                          <a:solidFill>
                            <a:srgbClr val="000000"/>
                          </a:solidFill>
                          <a:effectLst/>
                          <a:latin typeface="Calibri" panose="020F0502020204030204" pitchFamily="34" charset="0"/>
                        </a:rPr>
                        <a:t>P31 (APTT)</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vMerge="1">
                  <a:txBody>
                    <a:bodyPr/>
                    <a:lstStyle/>
                    <a:p>
                      <a:endParaRPr lang="de-DE"/>
                    </a:p>
                  </a:txBody>
                  <a:tcPr/>
                </a:tc>
                <a:tc>
                  <a:txBody>
                    <a:bodyPr/>
                    <a:lstStyle/>
                    <a:p>
                      <a:pPr algn="ctr" fontAlgn="b"/>
                      <a:r>
                        <a:rPr lang="de-DE" sz="800" b="0" i="0" u="none" strike="noStrike" dirty="0" smtClean="0">
                          <a:solidFill>
                            <a:srgbClr val="000000"/>
                          </a:solidFill>
                          <a:effectLst/>
                          <a:latin typeface="Calibri" panose="020F0502020204030204" pitchFamily="34" charset="0"/>
                        </a:rPr>
                        <a:t>50</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ctr" fontAlgn="b"/>
                      <a:r>
                        <a:rPr lang="de-DE" sz="800" b="0" i="0" u="none" strike="noStrike" dirty="0" smtClean="0">
                          <a:solidFill>
                            <a:srgbClr val="000000"/>
                          </a:solidFill>
                          <a:effectLst/>
                          <a:latin typeface="Calibri" panose="020F0502020204030204" pitchFamily="34" charset="0"/>
                        </a:rPr>
                        <a:t>P32 (PCA.APTT)</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50</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ctr" fontAlgn="b"/>
                      <a:r>
                        <a:rPr lang="de-DE" sz="800" b="0" i="0" u="none" strike="noStrike" dirty="0" smtClean="0">
                          <a:solidFill>
                            <a:srgbClr val="000000"/>
                          </a:solidFill>
                          <a:effectLst/>
                          <a:latin typeface="Calibri" panose="020F0502020204030204" pitchFamily="34" charset="0"/>
                        </a:rPr>
                        <a:t>P26</a:t>
                      </a:r>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A0900-004</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kit</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n=80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2436536435"/>
              </p:ext>
            </p:extLst>
          </p:nvPr>
        </p:nvGraphicFramePr>
        <p:xfrm>
          <a:off x="5367752" y="2829266"/>
          <a:ext cx="1420958" cy="1942877"/>
        </p:xfrm>
        <a:graphic>
          <a:graphicData uri="http://schemas.openxmlformats.org/drawingml/2006/table">
            <a:tbl>
              <a:tblPr>
                <a:tableStyleId>{2D5ABB26-0587-4C30-8999-92F81FD0307C}</a:tableStyleId>
              </a:tblPr>
              <a:tblGrid>
                <a:gridCol w="703224"/>
                <a:gridCol w="358867"/>
                <a:gridCol w="358867"/>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APC</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APCR</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1</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1</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 0 s</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21 s</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21 s</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300 s</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300 s</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300 s</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300 s</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COAG</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lin</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NO</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HI</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HI</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PCA Ratio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A0900-004</a:t>
            </a:r>
            <a:endParaRPr lang="de-DE" sz="900" i="1" kern="1200" baseline="0" dirty="0" smtClean="0">
              <a:latin typeface="Arial Black" panose="020B0A04020102020204" pitchFamily="34" charset="0"/>
              <a:ea typeface="+mj-ea"/>
              <a:cs typeface="+mj-cs"/>
            </a:endParaRPr>
          </a:p>
        </p:txBody>
      </p:sp>
      <p:graphicFrame>
        <p:nvGraphicFramePr>
          <p:cNvPr id="15" name="Tabelle 14"/>
          <p:cNvGraphicFramePr>
            <a:graphicFrameLocks noGrp="1"/>
          </p:cNvGraphicFramePr>
          <p:nvPr>
            <p:extLst/>
          </p:nvPr>
        </p:nvGraphicFramePr>
        <p:xfrm>
          <a:off x="3228094" y="2438307"/>
          <a:ext cx="3543642" cy="243840"/>
        </p:xfrm>
        <a:graphic>
          <a:graphicData uri="http://schemas.openxmlformats.org/drawingml/2006/table">
            <a:tbl>
              <a:tblPr firstRow="1" bandRow="1">
                <a:tableStyleId>{2D5ABB26-0587-4C30-8999-92F81FD0307C}</a:tableStyleId>
              </a:tblPr>
              <a:tblGrid>
                <a:gridCol w="3543642"/>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16" name="Down Arrow 6"/>
          <p:cNvSpPr/>
          <p:nvPr/>
        </p:nvSpPr>
        <p:spPr>
          <a:xfrm>
            <a:off x="4707889" y="755998"/>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0" name="TextBox 19"/>
          <p:cNvSpPr txBox="1"/>
          <p:nvPr/>
        </p:nvSpPr>
        <p:spPr>
          <a:xfrm>
            <a:off x="534839" y="3644864"/>
            <a:ext cx="2693256" cy="1045687"/>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P26: CaCl</a:t>
            </a:r>
            <a:r>
              <a:rPr lang="de-DE" dirty="0" smtClean="0">
                <a:latin typeface="Calibri" panose="020F0502020204030204" pitchFamily="34" charset="0"/>
              </a:rPr>
              <a:t>2</a:t>
            </a:r>
          </a:p>
          <a:p>
            <a:r>
              <a:rPr lang="de-DE" sz="1600" dirty="0" smtClean="0">
                <a:latin typeface="Calibri" panose="020F0502020204030204" pitchFamily="34" charset="0"/>
              </a:rPr>
              <a:t>P31: aPTT reagent</a:t>
            </a:r>
          </a:p>
          <a:p>
            <a:r>
              <a:rPr lang="de-DE" sz="1600" dirty="0" smtClean="0">
                <a:latin typeface="Calibri" panose="020F0502020204030204" pitchFamily="34" charset="0"/>
              </a:rPr>
              <a:t>P33: </a:t>
            </a:r>
            <a:r>
              <a:rPr lang="de-DE" sz="1600" dirty="0">
                <a:latin typeface="Calibri" panose="020F0502020204030204" pitchFamily="34" charset="0"/>
              </a:rPr>
              <a:t>Factor V </a:t>
            </a:r>
            <a:r>
              <a:rPr lang="de-DE" sz="1600" dirty="0" smtClean="0">
                <a:latin typeface="Calibri" panose="020F0502020204030204" pitchFamily="34" charset="0"/>
              </a:rPr>
              <a:t>Depleted Plasma</a:t>
            </a:r>
          </a:p>
          <a:p>
            <a:r>
              <a:rPr lang="de-DE" sz="1600" dirty="0" smtClean="0">
                <a:latin typeface="Calibri" panose="020F0502020204030204" pitchFamily="34" charset="0"/>
              </a:rPr>
              <a:t>P32: </a:t>
            </a:r>
            <a:r>
              <a:rPr lang="de-DE" sz="1600" dirty="0">
                <a:latin typeface="Calibri" panose="020F0502020204030204" pitchFamily="34" charset="0"/>
              </a:rPr>
              <a:t>PCA.APTT </a:t>
            </a:r>
            <a:r>
              <a:rPr lang="de-DE" sz="1600" dirty="0" smtClean="0">
                <a:latin typeface="Calibri" panose="020F0502020204030204" pitchFamily="34" charset="0"/>
              </a:rPr>
              <a:t>reagent</a:t>
            </a:r>
            <a:endParaRPr lang="de-DE" sz="600" dirty="0"/>
          </a:p>
        </p:txBody>
      </p:sp>
      <p:sp>
        <p:nvSpPr>
          <p:cNvPr id="9" name="Down Arrow 6"/>
          <p:cNvSpPr/>
          <p:nvPr/>
        </p:nvSpPr>
        <p:spPr>
          <a:xfrm>
            <a:off x="4707889" y="1475590"/>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7" name="Down Arrow 6"/>
          <p:cNvSpPr/>
          <p:nvPr/>
        </p:nvSpPr>
        <p:spPr>
          <a:xfrm>
            <a:off x="5412549" y="762109"/>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Tree>
    <p:extLst>
      <p:ext uri="{BB962C8B-B14F-4D97-AF65-F5344CB8AC3E}">
        <p14:creationId xmlns:p14="http://schemas.microsoft.com/office/powerpoint/2010/main" val="15935128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6"/>
          <p:cNvGraphicFramePr>
            <a:graphicFrameLocks noGrp="1"/>
          </p:cNvGraphicFramePr>
          <p:nvPr>
            <p:extLst>
              <p:ext uri="{D42A27DB-BD31-4B8C-83A1-F6EECF244321}">
                <p14:modId xmlns:p14="http://schemas.microsoft.com/office/powerpoint/2010/main" val="3497212955"/>
              </p:ext>
            </p:extLst>
          </p:nvPr>
        </p:nvGraphicFramePr>
        <p:xfrm>
          <a:off x="630384" y="796659"/>
          <a:ext cx="5652651" cy="1564348"/>
        </p:xfrm>
        <a:graphic>
          <a:graphicData uri="http://schemas.openxmlformats.org/drawingml/2006/table">
            <a:tbl>
              <a:tblPr>
                <a:tableStyleId>{2D5ABB26-0587-4C30-8999-92F81FD0307C}</a:tableStyleId>
              </a:tblPr>
              <a:tblGrid>
                <a:gridCol w="970138"/>
                <a:gridCol w="4682513"/>
              </a:tblGrid>
              <a:tr h="270164">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chemeClr val="bg1"/>
                          </a:solidFill>
                          <a:effectLst/>
                          <a:latin typeface="+mn-lt"/>
                          <a:ea typeface="+mn-ea"/>
                          <a:cs typeface="+mn-cs"/>
                        </a:rPr>
                        <a:t>PCA- Ratio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r>
              <a:tr h="48209">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PCA reagents and place them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tr>
              <a:tr h="0">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Wait</a:t>
                      </a:r>
                      <a:r>
                        <a:rPr lang="de-DE" sz="900" b="0" i="0" u="none" strike="noStrike" baseline="0" dirty="0" smtClean="0">
                          <a:solidFill>
                            <a:srgbClr val="000000"/>
                          </a:solidFill>
                          <a:effectLst/>
                          <a:latin typeface="Calibri" panose="020F0502020204030204" pitchFamily="34" charset="0"/>
                        </a:rPr>
                        <a: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tr>
              <a:tr h="0">
                <a:tc gridSpan="2">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chemeClr val="tx1"/>
                          </a:solidFill>
                          <a:effectLst/>
                          <a:latin typeface="Calibri" panose="020F0502020204030204" pitchFamily="34" charset="0"/>
                        </a:rPr>
                        <a:t>Procedure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APCA</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measurement</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Result</a:t>
                      </a:r>
                      <a:r>
                        <a:rPr lang="en-US" sz="900" baseline="0" dirty="0" smtClean="0">
                          <a:latin typeface="Calibri" panose="020F0502020204030204" pitchFamily="34" charset="0"/>
                        </a:rPr>
                        <a:t> in Ratio will be automatically calculated by instrument:</a:t>
                      </a:r>
                    </a:p>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R=Clot time (APCR)/Clot time (-APC)</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PCA Ratio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t>
            </a:r>
            <a:r>
              <a:rPr lang="de-DE" sz="900" i="1" dirty="0">
                <a:latin typeface="Arial Black" panose="020B0A04020102020204" pitchFamily="34" charset="0"/>
                <a:ea typeface="+mj-ea"/>
                <a:cs typeface="+mj-cs"/>
              </a:rPr>
              <a:t>A</a:t>
            </a:r>
            <a:r>
              <a:rPr lang="de-DE" sz="900" i="1" kern="1200" dirty="0" smtClean="0">
                <a:latin typeface="Arial Black" panose="020B0A04020102020204" pitchFamily="34" charset="0"/>
                <a:ea typeface="+mj-ea"/>
                <a:cs typeface="+mj-cs"/>
              </a:rPr>
              <a:t>0900-004</a:t>
            </a:r>
            <a:endParaRPr lang="de-DE" sz="900" i="1" kern="1200" baseline="0" dirty="0" smtClean="0">
              <a:latin typeface="Arial Black" panose="020B0A04020102020204" pitchFamily="34" charset="0"/>
              <a:ea typeface="+mj-ea"/>
              <a:cs typeface="+mj-cs"/>
            </a:endParaRPr>
          </a:p>
        </p:txBody>
      </p:sp>
      <p:graphicFrame>
        <p:nvGraphicFramePr>
          <p:cNvPr id="3" name="Table 2"/>
          <p:cNvGraphicFramePr>
            <a:graphicFrameLocks noGrp="1"/>
          </p:cNvGraphicFramePr>
          <p:nvPr>
            <p:extLst>
              <p:ext uri="{D42A27DB-BD31-4B8C-83A1-F6EECF244321}">
                <p14:modId xmlns:p14="http://schemas.microsoft.com/office/powerpoint/2010/main" val="1503936117"/>
              </p:ext>
            </p:extLst>
          </p:nvPr>
        </p:nvGraphicFramePr>
        <p:xfrm>
          <a:off x="630384" y="2458468"/>
          <a:ext cx="5652651" cy="571044"/>
        </p:xfrm>
        <a:graphic>
          <a:graphicData uri="http://schemas.openxmlformats.org/drawingml/2006/table">
            <a:tbl>
              <a:tblPr>
                <a:tableStyleId>{2D5ABB26-0587-4C30-8999-92F81FD0307C}</a:tableStyleId>
              </a:tblPr>
              <a:tblGrid>
                <a:gridCol w="1198416"/>
                <a:gridCol w="4454235"/>
              </a:tblGrid>
              <a:tr h="0">
                <a:tc gridSpan="2">
                  <a:txBody>
                    <a:bodyPr/>
                    <a:lstStyle/>
                    <a:p>
                      <a:pPr marL="0" algn="l" defTabSz="602132" rtl="0" eaLnBrk="1" fontAlgn="b" latinLnBrk="0" hangingPunct="1"/>
                      <a:r>
                        <a:rPr lang="de-DE" sz="900" b="0" i="0" u="none" strike="noStrike" kern="1200" dirty="0">
                          <a:solidFill>
                            <a:srgbClr val="000000"/>
                          </a:solidFill>
                          <a:effectLst/>
                          <a:latin typeface="Calibri" panose="020F0502020204030204" pitchFamily="34" charset="0"/>
                          <a:ea typeface="+mn-ea"/>
                          <a:cs typeface="+mn-cs"/>
                        </a:rPr>
                        <a:t>Interpretation</a:t>
                      </a:r>
                    </a:p>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rPr>
                        <a:t>R=Clot time (APCR)/Clot time (-APC)</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l" defTabSz="602132" rtl="0" eaLnBrk="1" fontAlgn="b" latinLnBrk="0" hangingPunct="1">
                        <a:lnSpc>
                          <a:spcPct val="100000"/>
                        </a:lnSpc>
                        <a:spcBef>
                          <a:spcPts val="0"/>
                        </a:spcBef>
                        <a:spcAft>
                          <a:spcPts val="0"/>
                        </a:spcAft>
                        <a:buClrTx/>
                        <a:buSzTx/>
                        <a:buFontTx/>
                        <a:buNone/>
                        <a:tabLst/>
                        <a:defRPr/>
                      </a:pP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b="0" i="0" u="none" strike="noStrike" kern="1200" dirty="0" smtClean="0">
                          <a:solidFill>
                            <a:schemeClr val="tx1"/>
                          </a:solidFill>
                          <a:effectLst/>
                          <a:latin typeface="Calibri" panose="020F0502020204030204" pitchFamily="34" charset="0"/>
                          <a:ea typeface="宋体" panose="02010600030101010101" pitchFamily="2" charset="-122"/>
                          <a:cs typeface="+mn-cs"/>
                        </a:rPr>
                        <a:t>Normality</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R </a:t>
                      </a:r>
                      <a:r>
                        <a:rPr lang="en-US" sz="900" dirty="0">
                          <a:latin typeface="Calibri" panose="020F0502020204030204" pitchFamily="34" charset="0"/>
                          <a:ea typeface="宋体" panose="02010600030101010101" pitchFamily="2" charset="-122"/>
                        </a:rPr>
                        <a:t>&gt; </a:t>
                      </a:r>
                      <a:r>
                        <a:rPr lang="en-US" sz="900" dirty="0" smtClean="0">
                          <a:latin typeface="Calibri" panose="020F0502020204030204" pitchFamily="34" charset="0"/>
                          <a:ea typeface="宋体" panose="02010600030101010101" pitchFamily="2" charset="-122"/>
                        </a:rPr>
                        <a:t>2.2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72314">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FV </a:t>
                      </a:r>
                      <a:r>
                        <a:rPr lang="en-US" sz="900" dirty="0" err="1" smtClean="0">
                          <a:latin typeface="Calibri" panose="020F0502020204030204" pitchFamily="34" charset="0"/>
                          <a:ea typeface="宋体" panose="02010600030101010101" pitchFamily="2" charset="-122"/>
                        </a:rPr>
                        <a:t>leiden</a:t>
                      </a:r>
                      <a:r>
                        <a:rPr lang="en-US" sz="900" baseline="0" dirty="0" smtClean="0">
                          <a:latin typeface="Calibri" panose="020F0502020204030204" pitchFamily="34" charset="0"/>
                          <a:ea typeface="宋体" panose="02010600030101010101" pitchFamily="2" charset="-122"/>
                        </a:rPr>
                        <a:t> mutation</a:t>
                      </a:r>
                      <a:endParaRPr lang="de-DE" sz="900" dirty="0">
                        <a:latin typeface="Calibri" panose="020F0502020204030204" pitchFamily="34" charset="0"/>
                        <a:ea typeface="宋体" panose="02010600030101010101" pitchFamily="2" charset="-122"/>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R &lt; 2.2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Tree>
    <p:extLst>
      <p:ext uri="{BB962C8B-B14F-4D97-AF65-F5344CB8AC3E}">
        <p14:creationId xmlns:p14="http://schemas.microsoft.com/office/powerpoint/2010/main" val="23830413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own Arrow 6"/>
          <p:cNvSpPr/>
          <p:nvPr/>
        </p:nvSpPr>
        <p:spPr>
          <a:xfrm>
            <a:off x="1753931" y="717026"/>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271329040"/>
              </p:ext>
            </p:extLst>
          </p:nvPr>
        </p:nvGraphicFramePr>
        <p:xfrm>
          <a:off x="3245318" y="2839816"/>
          <a:ext cx="1669779" cy="1680619"/>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a:t>
                      </a:r>
                      <a:r>
                        <a:rPr lang="de-DE" altLang="zh-CN" sz="800" b="1" u="none" strike="noStrike" dirty="0" smtClean="0">
                          <a:effectLst/>
                          <a:latin typeface="Calibri" panose="020F0502020204030204" pitchFamily="34" charset="0"/>
                        </a:rPr>
                        <a:t>4</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a:t>
                      </a:r>
                      <a:r>
                        <a:rPr lang="de-DE" altLang="zh-CN" sz="800" b="1" i="0" u="none" strike="noStrike" dirty="0" smtClean="0">
                          <a:solidFill>
                            <a:schemeClr val="tx1"/>
                          </a:solidFill>
                          <a:effectLst/>
                          <a:latin typeface="Calibri" panose="020F0502020204030204" pitchFamily="34" charset="0"/>
                        </a:rPr>
                        <a:t>7</a:t>
                      </a:r>
                      <a:r>
                        <a:rPr lang="de-DE" sz="800" b="1" i="0" u="none" strike="noStrike" dirty="0" smtClean="0">
                          <a:solidFill>
                            <a:schemeClr val="tx1"/>
                          </a:solidFill>
                          <a:effectLst/>
                          <a:latin typeface="Calibri" panose="020F0502020204030204" pitchFamily="34" charset="0"/>
                        </a:rPr>
                        <a:t>.04d</a:t>
                      </a:r>
                      <a:r>
                        <a:rPr lang="de-DE" sz="800" b="1" i="0" u="none" strike="noStrike" baseline="0" dirty="0" smtClean="0">
                          <a:solidFill>
                            <a:schemeClr val="tx1"/>
                          </a:solidFill>
                          <a:effectLst/>
                          <a:latin typeface="Calibri" panose="020F0502020204030204" pitchFamily="34" charset="0"/>
                        </a:rPr>
                        <a:t> (258)</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75</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P36 </a:t>
                      </a:r>
                      <a:r>
                        <a:rPr lang="de-DE" sz="800" b="0" i="0" u="none" strike="noStrike" dirty="0">
                          <a:solidFill>
                            <a:srgbClr val="000000"/>
                          </a:solidFill>
                          <a:effectLst/>
                          <a:latin typeface="Calibri" panose="020F0502020204030204" pitchFamily="34" charset="0"/>
                        </a:rPr>
                        <a:t>(CP)</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75</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P37</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A0700-020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10x2ml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n=266</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1790905831"/>
              </p:ext>
            </p:extLst>
          </p:nvPr>
        </p:nvGraphicFramePr>
        <p:xfrm>
          <a:off x="5367752" y="2829266"/>
          <a:ext cx="1420957" cy="1940820"/>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LA-S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17</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 0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11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60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240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COAG</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lin</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NO</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1</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5</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LA Screen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0700-020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727364" y="3631010"/>
            <a:ext cx="2386771" cy="307023"/>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t>P37: </a:t>
            </a:r>
            <a:r>
              <a:rPr lang="de-DE" sz="1600" dirty="0"/>
              <a:t>LA-Screen reagent </a:t>
            </a:r>
          </a:p>
        </p:txBody>
      </p:sp>
    </p:spTree>
    <p:extLst>
      <p:ext uri="{BB962C8B-B14F-4D97-AF65-F5344CB8AC3E}">
        <p14:creationId xmlns:p14="http://schemas.microsoft.com/office/powerpoint/2010/main" val="40860364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16"/>
          <p:cNvGraphicFramePr>
            <a:graphicFrameLocks noGrp="1"/>
          </p:cNvGraphicFramePr>
          <p:nvPr>
            <p:extLst>
              <p:ext uri="{D42A27DB-BD31-4B8C-83A1-F6EECF244321}">
                <p14:modId xmlns:p14="http://schemas.microsoft.com/office/powerpoint/2010/main" val="2283666501"/>
              </p:ext>
            </p:extLst>
          </p:nvPr>
        </p:nvGraphicFramePr>
        <p:xfrm>
          <a:off x="630384" y="796659"/>
          <a:ext cx="5652651" cy="1716444"/>
        </p:xfrm>
        <a:graphic>
          <a:graphicData uri="http://schemas.openxmlformats.org/drawingml/2006/table">
            <a:tbl>
              <a:tblPr>
                <a:tableStyleId>{2D5ABB26-0587-4C30-8999-92F81FD0307C}</a:tableStyleId>
              </a:tblPr>
              <a:tblGrid>
                <a:gridCol w="970138"/>
                <a:gridCol w="4682513"/>
              </a:tblGrid>
              <a:tr h="270164">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chemeClr val="bg1"/>
                          </a:solidFill>
                          <a:effectLst/>
                          <a:latin typeface="+mn-lt"/>
                          <a:ea typeface="+mn-ea"/>
                          <a:cs typeface="+mn-cs"/>
                        </a:rPr>
                        <a:t>LA-S- Ratio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r>
              <a:tr h="48209">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LA-S reagent and place it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tr>
              <a:tr h="0">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Wait</a:t>
                      </a:r>
                      <a:r>
                        <a:rPr lang="de-DE" sz="900" b="0" i="0" u="none" strike="noStrike" baseline="0" dirty="0" smtClean="0">
                          <a:solidFill>
                            <a:srgbClr val="000000"/>
                          </a:solidFill>
                          <a:effectLst/>
                          <a:latin typeface="Calibri" panose="020F0502020204030204" pitchFamily="34" charset="0"/>
                        </a:rPr>
                        <a: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tr>
              <a:tr h="0">
                <a:tc gridSpan="2">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chemeClr val="tx1"/>
                          </a:solidFill>
                          <a:effectLst/>
                          <a:latin typeface="Calibri" panose="020F0502020204030204" pitchFamily="34" charset="0"/>
                        </a:rPr>
                        <a:t>Procedure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LA-S</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ENTRY=Manual</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smtClean="0">
                          <a:solidFill>
                            <a:srgbClr val="000000"/>
                          </a:solidFill>
                          <a:effectLst/>
                          <a:latin typeface="Calibri" panose="020F0502020204030204" pitchFamily="34" charset="0"/>
                          <a:ea typeface="+mn-ea"/>
                          <a:cs typeface="+mn-cs"/>
                        </a:rPr>
                        <a:t>Normal value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Verify and</a:t>
                      </a:r>
                      <a:r>
                        <a:rPr lang="de-DE" sz="900" b="0" i="0" u="none" strike="noStrike" kern="1200" baseline="0" dirty="0" smtClean="0">
                          <a:solidFill>
                            <a:srgbClr val="000000"/>
                          </a:solidFill>
                          <a:effectLst/>
                          <a:latin typeface="Calibri" panose="020F0502020204030204" pitchFamily="34" charset="0"/>
                          <a:ea typeface="+mn-ea"/>
                          <a:cs typeface="+mn-cs"/>
                        </a:rPr>
                        <a:t> save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5"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LA Screen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0700-020</a:t>
            </a:r>
          </a:p>
        </p:txBody>
      </p:sp>
      <p:graphicFrame>
        <p:nvGraphicFramePr>
          <p:cNvPr id="2" name="Tabelle 1"/>
          <p:cNvGraphicFramePr>
            <a:graphicFrameLocks noGrp="1"/>
          </p:cNvGraphicFramePr>
          <p:nvPr>
            <p:extLst>
              <p:ext uri="{D42A27DB-BD31-4B8C-83A1-F6EECF244321}">
                <p14:modId xmlns:p14="http://schemas.microsoft.com/office/powerpoint/2010/main" val="61409576"/>
              </p:ext>
            </p:extLst>
          </p:nvPr>
        </p:nvGraphicFramePr>
        <p:xfrm>
          <a:off x="609692" y="2646780"/>
          <a:ext cx="5652651" cy="1127152"/>
        </p:xfrm>
        <a:graphic>
          <a:graphicData uri="http://schemas.openxmlformats.org/drawingml/2006/table">
            <a:tbl>
              <a:tblPr>
                <a:tableStyleId>{2D5ABB26-0587-4C30-8999-92F81FD0307C}</a:tableStyleId>
              </a:tblPr>
              <a:tblGrid>
                <a:gridCol w="970138"/>
                <a:gridCol w="4682513"/>
              </a:tblGrid>
              <a:tr h="0">
                <a:tc gridSpan="2">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Interpretation</a:t>
                      </a:r>
                    </a:p>
                    <a:p>
                      <a:pPr marL="0" marR="0" indent="0" algn="l" defTabSz="602132" rtl="0" eaLnBrk="1" fontAlgn="b" latinLnBrk="0" hangingPunct="1">
                        <a:lnSpc>
                          <a:spcPct val="100000"/>
                        </a:lnSpc>
                        <a:spcBef>
                          <a:spcPts val="0"/>
                        </a:spcBef>
                        <a:spcAft>
                          <a:spcPts val="0"/>
                        </a:spcAft>
                        <a:buClrTx/>
                        <a:buSzTx/>
                        <a:buFontTx/>
                        <a:buNone/>
                        <a:tabLst/>
                        <a:defRPr/>
                      </a:pPr>
                      <a:r>
                        <a:rPr lang="en-US" sz="900" b="0" i="0" u="none" strike="noStrike" kern="1200" dirty="0" smtClean="0">
                          <a:solidFill>
                            <a:srgbClr val="000000"/>
                          </a:solidFill>
                          <a:effectLst/>
                          <a:latin typeface="Calibri" panose="020F0502020204030204" pitchFamily="34" charset="0"/>
                          <a:ea typeface="+mn-ea"/>
                          <a:cs typeface="+mn-cs"/>
                        </a:rPr>
                        <a:t>If LA-S Ratio is greater than 1.2, a lupus anticoagulant may be present.  Confirm lupus anticoagulant with test LA-C  (Cat. No. A0800-020) :</a:t>
                      </a:r>
                      <a:endParaRPr lang="de-DE" sz="900" b="0" i="0" u="none" strike="noStrike" kern="1200" dirty="0" smtClean="0">
                        <a:solidFill>
                          <a:srgbClr val="000000"/>
                        </a:solidFill>
                        <a:effectLst/>
                        <a:latin typeface="Calibri" panose="020F0502020204030204" pitchFamily="34" charset="0"/>
                        <a:ea typeface="+mn-ea"/>
                        <a:cs typeface="+mn-cs"/>
                      </a:endParaRPr>
                    </a:p>
                    <a:p>
                      <a:pPr marL="0" algn="ctr"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Lupus Ratio (LR) =  Ratio </a:t>
                      </a:r>
                      <a:r>
                        <a:rPr lang="de-DE" sz="900" b="0" i="0" u="none" strike="noStrike" kern="1200" dirty="0" err="1" smtClean="0">
                          <a:solidFill>
                            <a:srgbClr val="000000"/>
                          </a:solidFill>
                          <a:effectLst/>
                          <a:latin typeface="Calibri" panose="020F0502020204030204" pitchFamily="34" charset="0"/>
                          <a:ea typeface="+mn-ea"/>
                          <a:cs typeface="+mn-cs"/>
                        </a:rPr>
                        <a:t>of</a:t>
                      </a:r>
                      <a:r>
                        <a:rPr lang="de-DE" sz="900" b="0" i="0" u="none" strike="noStrike" kern="1200" dirty="0" smtClean="0">
                          <a:solidFill>
                            <a:srgbClr val="000000"/>
                          </a:solidFill>
                          <a:effectLst/>
                          <a:latin typeface="Calibri" panose="020F0502020204030204" pitchFamily="34" charset="0"/>
                          <a:ea typeface="+mn-ea"/>
                          <a:cs typeface="+mn-cs"/>
                        </a:rPr>
                        <a:t> LA-S / Ratio </a:t>
                      </a:r>
                      <a:r>
                        <a:rPr lang="de-DE" sz="900" b="0" i="0" u="none" strike="noStrike" kern="1200" dirty="0" err="1" smtClean="0">
                          <a:solidFill>
                            <a:srgbClr val="000000"/>
                          </a:solidFill>
                          <a:effectLst/>
                          <a:latin typeface="Calibri" panose="020F0502020204030204" pitchFamily="34" charset="0"/>
                          <a:ea typeface="+mn-ea"/>
                          <a:cs typeface="+mn-cs"/>
                        </a:rPr>
                        <a:t>of</a:t>
                      </a:r>
                      <a:r>
                        <a:rPr lang="de-DE" sz="900" b="0" i="0" u="none" strike="noStrike" kern="1200" dirty="0" smtClean="0">
                          <a:solidFill>
                            <a:srgbClr val="000000"/>
                          </a:solidFill>
                          <a:effectLst/>
                          <a:latin typeface="Calibri" panose="020F0502020204030204" pitchFamily="34" charset="0"/>
                          <a:ea typeface="+mn-ea"/>
                          <a:cs typeface="+mn-cs"/>
                        </a:rPr>
                        <a:t> LA-C</a:t>
                      </a:r>
                    </a:p>
                    <a:p>
                      <a:pPr marL="0" algn="l" defTabSz="602132" rtl="0" eaLnBrk="1" fontAlgn="b" latinLnBrk="0" hangingPunct="1"/>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l" defTabSz="602132" rtl="0" eaLnBrk="1" fontAlgn="b" latinLnBrk="0" hangingPunct="1">
                        <a:lnSpc>
                          <a:spcPct val="100000"/>
                        </a:lnSpc>
                        <a:spcBef>
                          <a:spcPts val="0"/>
                        </a:spcBef>
                        <a:spcAft>
                          <a:spcPts val="0"/>
                        </a:spcAft>
                        <a:buClrTx/>
                        <a:buSzTx/>
                        <a:buFontTx/>
                        <a:buNone/>
                        <a:tabLst/>
                        <a:defRPr/>
                      </a:pP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Strong LA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LR &gt; 2.0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72314">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Moderate LA</a:t>
                      </a:r>
                      <a:endParaRPr lang="de-DE" sz="900" dirty="0" smtClean="0">
                        <a:latin typeface="Calibri" panose="020F0502020204030204" pitchFamily="34" charset="0"/>
                        <a:ea typeface="宋体" panose="02010600030101010101" pitchFamily="2" charset="-122"/>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LR = 1.5 -2.0</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Weak LA</a:t>
                      </a:r>
                      <a:endParaRPr lang="de-DE" sz="900" dirty="0" smtClean="0">
                        <a:effectLst/>
                        <a:latin typeface="Calibri" panose="020F0502020204030204" pitchFamily="34" charset="0"/>
                        <a:ea typeface="宋体" panose="02010600030101010101" pitchFamily="2" charset="-122"/>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LR = 1.2 -1.5</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Tree>
    <p:extLst>
      <p:ext uri="{BB962C8B-B14F-4D97-AF65-F5344CB8AC3E}">
        <p14:creationId xmlns:p14="http://schemas.microsoft.com/office/powerpoint/2010/main" val="4121739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own Arrow 6"/>
          <p:cNvSpPr/>
          <p:nvPr/>
        </p:nvSpPr>
        <p:spPr>
          <a:xfrm>
            <a:off x="1745305" y="1208728"/>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925098289"/>
              </p:ext>
            </p:extLst>
          </p:nvPr>
        </p:nvGraphicFramePr>
        <p:xfrm>
          <a:off x="3245318" y="2839816"/>
          <a:ext cx="1669779" cy="1680619"/>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a:t>
                      </a:r>
                      <a:r>
                        <a:rPr lang="de-DE" altLang="zh-CN" sz="800" b="1" u="none" strike="noStrike" dirty="0" smtClean="0">
                          <a:effectLst/>
                          <a:latin typeface="Calibri" panose="020F0502020204030204" pitchFamily="34" charset="0"/>
                        </a:rPr>
                        <a:t>4</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a:t>
                      </a:r>
                      <a:r>
                        <a:rPr lang="de-DE" altLang="zh-CN" sz="800" b="1" i="0" u="none" strike="noStrike" dirty="0" smtClean="0">
                          <a:solidFill>
                            <a:schemeClr val="tx1"/>
                          </a:solidFill>
                          <a:effectLst/>
                          <a:latin typeface="Calibri" panose="020F0502020204030204" pitchFamily="34" charset="0"/>
                        </a:rPr>
                        <a:t>7</a:t>
                      </a:r>
                      <a:r>
                        <a:rPr lang="de-DE" sz="800" b="1" i="0" u="none" strike="noStrike" dirty="0" smtClean="0">
                          <a:solidFill>
                            <a:schemeClr val="tx1"/>
                          </a:solidFill>
                          <a:effectLst/>
                          <a:latin typeface="Calibri" panose="020F0502020204030204" pitchFamily="34" charset="0"/>
                        </a:rPr>
                        <a:t>.04d</a:t>
                      </a:r>
                      <a:r>
                        <a:rPr lang="de-DE" sz="800" b="1" i="0" u="none" strike="noStrike" baseline="0" dirty="0" smtClean="0">
                          <a:solidFill>
                            <a:schemeClr val="tx1"/>
                          </a:solidFill>
                          <a:effectLst/>
                          <a:latin typeface="Calibri" panose="020F0502020204030204" pitchFamily="34" charset="0"/>
                        </a:rPr>
                        <a:t> (258)</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75</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P36 </a:t>
                      </a:r>
                      <a:r>
                        <a:rPr lang="de-DE" sz="800" b="0" i="0" u="none" strike="noStrike" dirty="0">
                          <a:solidFill>
                            <a:srgbClr val="000000"/>
                          </a:solidFill>
                          <a:effectLst/>
                          <a:latin typeface="Calibri" panose="020F0502020204030204" pitchFamily="34" charset="0"/>
                        </a:rPr>
                        <a:t>(CP)</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0</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a:solidFill>
                            <a:srgbClr val="000000"/>
                          </a:solidFill>
                          <a:effectLst/>
                          <a:latin typeface="Calibri" panose="020F0502020204030204" pitchFamily="34" charset="0"/>
                        </a:rPr>
                        <a:t> </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de-DE" sz="800" b="0" i="0" u="none" strike="noStrike">
                          <a:solidFill>
                            <a:srgbClr val="000000"/>
                          </a:solidFill>
                          <a:effectLst/>
                          <a:latin typeface="Calibri" panose="020F0502020204030204" pitchFamily="34" charset="0"/>
                        </a:rPr>
                        <a:t>75</a:t>
                      </a: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800" b="0" i="0" u="none" strike="noStrike" dirty="0" smtClean="0">
                          <a:solidFill>
                            <a:srgbClr val="000000"/>
                          </a:solidFill>
                          <a:effectLst/>
                          <a:latin typeface="Calibri" panose="020F0502020204030204" pitchFamily="34" charset="0"/>
                        </a:rPr>
                        <a:t>P38</a:t>
                      </a:r>
                      <a:endParaRPr lang="de-DE" sz="800" b="0"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A0700-020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n=133</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2611871435"/>
              </p:ext>
            </p:extLst>
          </p:nvPr>
        </p:nvGraphicFramePr>
        <p:xfrm>
          <a:off x="5367752" y="2829266"/>
          <a:ext cx="1420957" cy="1940820"/>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LA-C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17</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 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11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60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240 s</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COAG</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lin</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NO</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1</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5</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485736" y="41562"/>
            <a:ext cx="2427594"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LA Confirm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0800-010</a:t>
            </a:r>
          </a:p>
        </p:txBody>
      </p:sp>
      <p:graphicFrame>
        <p:nvGraphicFramePr>
          <p:cNvPr id="15" name="Tabelle 14"/>
          <p:cNvGraphicFramePr>
            <a:graphicFrameLocks noGrp="1"/>
          </p:cNvGraphicFramePr>
          <p:nvPr>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727364" y="3631010"/>
            <a:ext cx="2386771" cy="307023"/>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t>P38: LA Confirm </a:t>
            </a:r>
            <a:r>
              <a:rPr lang="de-DE" sz="1600" dirty="0"/>
              <a:t>reagent </a:t>
            </a:r>
          </a:p>
        </p:txBody>
      </p:sp>
    </p:spTree>
    <p:extLst>
      <p:ext uri="{BB962C8B-B14F-4D97-AF65-F5344CB8AC3E}">
        <p14:creationId xmlns:p14="http://schemas.microsoft.com/office/powerpoint/2010/main" val="18425646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16"/>
          <p:cNvGraphicFramePr>
            <a:graphicFrameLocks noGrp="1"/>
          </p:cNvGraphicFramePr>
          <p:nvPr>
            <p:extLst>
              <p:ext uri="{D42A27DB-BD31-4B8C-83A1-F6EECF244321}">
                <p14:modId xmlns:p14="http://schemas.microsoft.com/office/powerpoint/2010/main" val="2137429673"/>
              </p:ext>
            </p:extLst>
          </p:nvPr>
        </p:nvGraphicFramePr>
        <p:xfrm>
          <a:off x="630384" y="796659"/>
          <a:ext cx="5652651" cy="2843596"/>
        </p:xfrm>
        <a:graphic>
          <a:graphicData uri="http://schemas.openxmlformats.org/drawingml/2006/table">
            <a:tbl>
              <a:tblPr>
                <a:tableStyleId>{2D5ABB26-0587-4C30-8999-92F81FD0307C}</a:tableStyleId>
              </a:tblPr>
              <a:tblGrid>
                <a:gridCol w="970138"/>
                <a:gridCol w="4682513"/>
              </a:tblGrid>
              <a:tr h="270164">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chemeClr val="bg1"/>
                          </a:solidFill>
                          <a:effectLst/>
                          <a:latin typeface="+mn-lt"/>
                          <a:ea typeface="+mn-ea"/>
                          <a:cs typeface="+mn-cs"/>
                        </a:rPr>
                        <a:t>LA-C- Ratio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r>
              <a:tr h="48209">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LA-C reagent and place it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tr>
              <a:tr h="0">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Wait</a:t>
                      </a:r>
                      <a:r>
                        <a:rPr lang="de-DE" sz="900" b="0" i="0" u="none" strike="noStrike" baseline="0" dirty="0" smtClean="0">
                          <a:solidFill>
                            <a:srgbClr val="000000"/>
                          </a:solidFill>
                          <a:effectLst/>
                          <a:latin typeface="Calibri" panose="020F0502020204030204" pitchFamily="34" charset="0"/>
                        </a:rPr>
                        <a: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tr>
              <a:tr h="0">
                <a:tc gridSpan="2">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chemeClr val="tx1"/>
                          </a:solidFill>
                          <a:effectLst/>
                          <a:latin typeface="Calibri" panose="020F0502020204030204" pitchFamily="34" charset="0"/>
                        </a:rPr>
                        <a:t>Procedure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LA-C</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ENTRY=Manual</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smtClean="0">
                          <a:solidFill>
                            <a:srgbClr val="000000"/>
                          </a:solidFill>
                          <a:effectLst/>
                          <a:latin typeface="Calibri" panose="020F0502020204030204" pitchFamily="34" charset="0"/>
                          <a:ea typeface="+mn-ea"/>
                          <a:cs typeface="+mn-cs"/>
                        </a:rPr>
                        <a:t>Normal value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36157">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Verify and</a:t>
                      </a:r>
                      <a:r>
                        <a:rPr lang="de-DE" sz="900" b="0" i="0" u="none" strike="noStrike" kern="1200" baseline="0" dirty="0" smtClean="0">
                          <a:solidFill>
                            <a:srgbClr val="000000"/>
                          </a:solidFill>
                          <a:effectLst/>
                          <a:latin typeface="Calibri" panose="020F0502020204030204" pitchFamily="34" charset="0"/>
                          <a:ea typeface="+mn-ea"/>
                          <a:cs typeface="+mn-cs"/>
                        </a:rPr>
                        <a:t> save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gridSpan="2">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Interpretation</a:t>
                      </a:r>
                    </a:p>
                    <a:p>
                      <a:pPr marL="0" marR="0" indent="0" algn="l" defTabSz="602132" rtl="0" eaLnBrk="1" fontAlgn="b" latinLnBrk="0" hangingPunct="1">
                        <a:lnSpc>
                          <a:spcPct val="100000"/>
                        </a:lnSpc>
                        <a:spcBef>
                          <a:spcPts val="0"/>
                        </a:spcBef>
                        <a:spcAft>
                          <a:spcPts val="0"/>
                        </a:spcAft>
                        <a:buClrTx/>
                        <a:buSzTx/>
                        <a:buFontTx/>
                        <a:buNone/>
                        <a:tabLst/>
                        <a:defRPr/>
                      </a:pPr>
                      <a:r>
                        <a:rPr lang="en-US" sz="900" b="0" i="0" u="none" strike="noStrike" kern="1200" dirty="0" smtClean="0">
                          <a:solidFill>
                            <a:srgbClr val="000000"/>
                          </a:solidFill>
                          <a:effectLst/>
                          <a:latin typeface="Calibri" panose="020F0502020204030204" pitchFamily="34" charset="0"/>
                          <a:ea typeface="+mn-ea"/>
                          <a:cs typeface="+mn-cs"/>
                        </a:rPr>
                        <a:t>If LA-S Ratio is greater than 1.2, a lupus anticoagulant may be present.  Confirm lupus anticoagulant with test LA-C  (Cat. No. A0800-020) :</a:t>
                      </a:r>
                      <a:endParaRPr lang="de-DE" sz="900" b="0" i="0" u="none" strike="noStrike" kern="1200" dirty="0" smtClean="0">
                        <a:solidFill>
                          <a:srgbClr val="000000"/>
                        </a:solidFill>
                        <a:effectLst/>
                        <a:latin typeface="Calibri" panose="020F0502020204030204" pitchFamily="34" charset="0"/>
                        <a:ea typeface="+mn-ea"/>
                        <a:cs typeface="+mn-cs"/>
                      </a:endParaRPr>
                    </a:p>
                    <a:p>
                      <a:pPr marL="0" algn="ctr"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Lupus Ratio (LR) =  Ratio </a:t>
                      </a:r>
                      <a:r>
                        <a:rPr lang="de-DE" sz="900" b="0" i="0" u="none" strike="noStrike" kern="1200" dirty="0" err="1" smtClean="0">
                          <a:solidFill>
                            <a:srgbClr val="000000"/>
                          </a:solidFill>
                          <a:effectLst/>
                          <a:latin typeface="Calibri" panose="020F0502020204030204" pitchFamily="34" charset="0"/>
                          <a:ea typeface="+mn-ea"/>
                          <a:cs typeface="+mn-cs"/>
                        </a:rPr>
                        <a:t>of</a:t>
                      </a:r>
                      <a:r>
                        <a:rPr lang="de-DE" sz="900" b="0" i="0" u="none" strike="noStrike" kern="1200" dirty="0" smtClean="0">
                          <a:solidFill>
                            <a:srgbClr val="000000"/>
                          </a:solidFill>
                          <a:effectLst/>
                          <a:latin typeface="Calibri" panose="020F0502020204030204" pitchFamily="34" charset="0"/>
                          <a:ea typeface="+mn-ea"/>
                          <a:cs typeface="+mn-cs"/>
                        </a:rPr>
                        <a:t> LA-S / Ratio </a:t>
                      </a:r>
                      <a:r>
                        <a:rPr lang="de-DE" sz="900" b="0" i="0" u="none" strike="noStrike" kern="1200" dirty="0" err="1" smtClean="0">
                          <a:solidFill>
                            <a:srgbClr val="000000"/>
                          </a:solidFill>
                          <a:effectLst/>
                          <a:latin typeface="Calibri" panose="020F0502020204030204" pitchFamily="34" charset="0"/>
                          <a:ea typeface="+mn-ea"/>
                          <a:cs typeface="+mn-cs"/>
                        </a:rPr>
                        <a:t>of</a:t>
                      </a:r>
                      <a:r>
                        <a:rPr lang="de-DE" sz="900" b="0" i="0" u="none" strike="noStrike" kern="1200" dirty="0" smtClean="0">
                          <a:solidFill>
                            <a:srgbClr val="000000"/>
                          </a:solidFill>
                          <a:effectLst/>
                          <a:latin typeface="Calibri" panose="020F0502020204030204" pitchFamily="34" charset="0"/>
                          <a:ea typeface="+mn-ea"/>
                          <a:cs typeface="+mn-cs"/>
                        </a:rPr>
                        <a:t> LA-C</a:t>
                      </a:r>
                    </a:p>
                    <a:p>
                      <a:pPr marL="0" algn="l" defTabSz="602132" rtl="0" eaLnBrk="1" fontAlgn="b" latinLnBrk="0" hangingPunct="1"/>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l" defTabSz="602132" rtl="0" eaLnBrk="1" fontAlgn="b" latinLnBrk="0" hangingPunct="1">
                        <a:lnSpc>
                          <a:spcPct val="100000"/>
                        </a:lnSpc>
                        <a:spcBef>
                          <a:spcPts val="0"/>
                        </a:spcBef>
                        <a:spcAft>
                          <a:spcPts val="0"/>
                        </a:spcAft>
                        <a:buClrTx/>
                        <a:buSzTx/>
                        <a:buFontTx/>
                        <a:buNone/>
                        <a:tabLst/>
                        <a:defRPr/>
                      </a:pP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Strong LA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LR &gt; 2.0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72314">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Moderate LA</a:t>
                      </a:r>
                      <a:endParaRPr lang="de-DE" sz="900" dirty="0" smtClean="0">
                        <a:latin typeface="Calibri" panose="020F0502020204030204" pitchFamily="34" charset="0"/>
                        <a:ea typeface="宋体" panose="02010600030101010101" pitchFamily="2" charset="-122"/>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LR = 1.5 -2.0</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Weak LA</a:t>
                      </a:r>
                      <a:endParaRPr lang="de-DE" sz="900" dirty="0" smtClean="0">
                        <a:effectLst/>
                        <a:latin typeface="Calibri" panose="020F0502020204030204" pitchFamily="34" charset="0"/>
                        <a:ea typeface="宋体" panose="02010600030101010101" pitchFamily="2" charset="-122"/>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en-US" sz="900" dirty="0" smtClean="0">
                          <a:latin typeface="Calibri" panose="020F0502020204030204" pitchFamily="34" charset="0"/>
                          <a:ea typeface="宋体" panose="02010600030101010101" pitchFamily="2" charset="-122"/>
                        </a:rPr>
                        <a:t>LR = 1.2 -1.5</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6" name="Textfeld 13"/>
          <p:cNvSpPr txBox="1"/>
          <p:nvPr/>
        </p:nvSpPr>
        <p:spPr>
          <a:xfrm>
            <a:off x="4485736" y="41562"/>
            <a:ext cx="2427594"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LA Confirm	</a:t>
            </a:r>
          </a:p>
          <a:p>
            <a:pPr algn="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0800-010</a:t>
            </a:r>
          </a:p>
        </p:txBody>
      </p:sp>
    </p:spTree>
    <p:extLst>
      <p:ext uri="{BB962C8B-B14F-4D97-AF65-F5344CB8AC3E}">
        <p14:creationId xmlns:p14="http://schemas.microsoft.com/office/powerpoint/2010/main" val="3943677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Rückblatt Seite-1</a:t>
            </a:r>
            <a:endParaRPr lang="de-DE"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2125" y="2022302"/>
            <a:ext cx="6184900" cy="2230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87768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Rückblatt-2</a:t>
            </a:r>
            <a:endParaRPr lang="de-DE" dirty="0"/>
          </a:p>
        </p:txBody>
      </p:sp>
      <p:graphicFrame>
        <p:nvGraphicFramePr>
          <p:cNvPr id="4" name="Tabelle 3"/>
          <p:cNvGraphicFramePr>
            <a:graphicFrameLocks noGrp="1"/>
          </p:cNvGraphicFramePr>
          <p:nvPr>
            <p:extLst>
              <p:ext uri="{D42A27DB-BD31-4B8C-83A1-F6EECF244321}">
                <p14:modId xmlns:p14="http://schemas.microsoft.com/office/powerpoint/2010/main" val="80069811"/>
              </p:ext>
            </p:extLst>
          </p:nvPr>
        </p:nvGraphicFramePr>
        <p:xfrm>
          <a:off x="724910" y="4299383"/>
          <a:ext cx="5400675" cy="584330"/>
        </p:xfrm>
        <a:graphic>
          <a:graphicData uri="http://schemas.openxmlformats.org/drawingml/2006/table">
            <a:tbl>
              <a:tblPr>
                <a:tableStyleId>{5C22544A-7EE6-4342-B048-85BDC9FD1C3A}</a:tableStyleId>
              </a:tblPr>
              <a:tblGrid>
                <a:gridCol w="875290"/>
                <a:gridCol w="4525385"/>
              </a:tblGrid>
              <a:tr h="584330">
                <a:tc>
                  <a:txBody>
                    <a:bodyPr/>
                    <a:lstStyle/>
                    <a:p>
                      <a:pPr algn="just">
                        <a:lnSpc>
                          <a:spcPct val="105000"/>
                        </a:lnSpc>
                        <a:spcAft>
                          <a:spcPts val="0"/>
                        </a:spcAft>
                      </a:pPr>
                      <a:endParaRPr lang="en-US" sz="1000" dirty="0">
                        <a:effectLst/>
                        <a:latin typeface="Calibri"/>
                        <a:ea typeface="Times New Roman"/>
                        <a:cs typeface="Tahoma"/>
                      </a:endParaRPr>
                    </a:p>
                  </a:txBody>
                  <a:tcPr marL="44450" marR="44450" marT="0" marB="0">
                    <a:noFill/>
                  </a:tcPr>
                </a:tc>
                <a:tc>
                  <a:txBody>
                    <a:bodyPr/>
                    <a:lstStyle/>
                    <a:p>
                      <a:pPr algn="just">
                        <a:lnSpc>
                          <a:spcPct val="105000"/>
                        </a:lnSpc>
                        <a:spcAft>
                          <a:spcPts val="0"/>
                        </a:spcAft>
                      </a:pPr>
                      <a:r>
                        <a:rPr lang="en-US" sz="1000" dirty="0" smtClean="0">
                          <a:effectLst/>
                        </a:rPr>
                        <a:t>Copyright </a:t>
                      </a:r>
                      <a:r>
                        <a:rPr lang="en-US" sz="1000" dirty="0">
                          <a:effectLst/>
                        </a:rPr>
                        <a:t>© </a:t>
                      </a:r>
                      <a:r>
                        <a:rPr lang="en-US" sz="1000" dirty="0" smtClean="0">
                          <a:effectLst/>
                        </a:rPr>
                        <a:t>2018, </a:t>
                      </a:r>
                    </a:p>
                    <a:p>
                      <a:pPr marL="1164123" indent="-1204265">
                        <a:lnSpc>
                          <a:spcPct val="105000"/>
                        </a:lnSpc>
                        <a:tabLst>
                          <a:tab pos="1204265" algn="l"/>
                        </a:tabLst>
                      </a:pPr>
                      <a:r>
                        <a:rPr lang="en-US" sz="1100" b="1" dirty="0" smtClean="0">
                          <a:solidFill>
                            <a:srgbClr val="000000"/>
                          </a:solidFill>
                          <a:latin typeface="Calibri" panose="020F0502020204030204" pitchFamily="34" charset="0"/>
                          <a:ea typeface="宋体" panose="02010600030101010101" pitchFamily="2" charset="-122"/>
                          <a:cs typeface="Calibri" panose="020F0502020204030204" pitchFamily="34" charset="0"/>
                        </a:rPr>
                        <a:t>TECO </a:t>
                      </a:r>
                      <a:r>
                        <a:rPr lang="en-IE" sz="1100" b="1" dirty="0" smtClean="0">
                          <a:latin typeface="Calibri" panose="020F0502020204030204" pitchFamily="34" charset="0"/>
                        </a:rPr>
                        <a:t>Medical Instruments,  Production + Trading GmbH</a:t>
                      </a:r>
                      <a:endParaRPr lang="de-DE" sz="1100" b="1" dirty="0" smtClean="0">
                        <a:latin typeface="Calibri" panose="020F0502020204030204" pitchFamily="34" charset="0"/>
                        <a:ea typeface="宋体" panose="02010600030101010101" pitchFamily="2" charset="-122"/>
                        <a:cs typeface="Times New Roman" panose="02020603050405020304" pitchFamily="18" charset="0"/>
                      </a:endParaRPr>
                    </a:p>
                    <a:p>
                      <a:pPr marL="1164123" indent="-1204265">
                        <a:lnSpc>
                          <a:spcPct val="105000"/>
                        </a:lnSpc>
                        <a:tabLst>
                          <a:tab pos="1204265" algn="l"/>
                        </a:tabLst>
                      </a:pPr>
                      <a:r>
                        <a:rPr lang="de-DE" sz="1100" dirty="0" err="1" smtClean="0">
                          <a:solidFill>
                            <a:srgbClr val="000000"/>
                          </a:solidFill>
                          <a:latin typeface="Calibri" panose="020F0502020204030204" pitchFamily="34" charset="0"/>
                          <a:ea typeface="宋体" panose="02010600030101010101" pitchFamily="2" charset="-122"/>
                          <a:cs typeface="Calibri" panose="020F0502020204030204" pitchFamily="34" charset="0"/>
                        </a:rPr>
                        <a:t>Dieselstrasse</a:t>
                      </a:r>
                      <a:r>
                        <a:rPr lang="de-DE" sz="1100" dirty="0" smtClean="0">
                          <a:solidFill>
                            <a:srgbClr val="000000"/>
                          </a:solidFill>
                          <a:latin typeface="Calibri" panose="020F0502020204030204" pitchFamily="34" charset="0"/>
                          <a:ea typeface="宋体" panose="02010600030101010101" pitchFamily="2" charset="-122"/>
                          <a:cs typeface="Calibri" panose="020F0502020204030204" pitchFamily="34" charset="0"/>
                        </a:rPr>
                        <a:t>. 1;  D-84088 Neufahrn in N.B  in Germany</a:t>
                      </a:r>
                      <a:endParaRPr lang="de-DE" sz="1100" dirty="0" smtClean="0">
                        <a:latin typeface="Calibri" panose="020F0502020204030204" pitchFamily="34" charset="0"/>
                        <a:ea typeface="宋体" panose="02010600030101010101" pitchFamily="2" charset="-122"/>
                        <a:cs typeface="Times New Roman" panose="02020603050405020304" pitchFamily="18" charset="0"/>
                      </a:endParaRPr>
                    </a:p>
                  </a:txBody>
                  <a:tcPr marL="44450" marR="44450" marT="0" marB="0">
                    <a:noFill/>
                  </a:tcPr>
                </a:tc>
              </a:tr>
            </a:tbl>
          </a:graphicData>
        </a:graphic>
      </p:graphicFrame>
      <p:pic>
        <p:nvPicPr>
          <p:cNvPr id="5" name="Bild 1" descr="CE-Symbo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185" y="4340788"/>
            <a:ext cx="715960" cy="508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5462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wn Arrow 12"/>
          <p:cNvSpPr/>
          <p:nvPr/>
        </p:nvSpPr>
        <p:spPr>
          <a:xfrm>
            <a:off x="1687989" y="1899223"/>
            <a:ext cx="170787" cy="269955"/>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1" name="Down Arrow 6"/>
          <p:cNvSpPr/>
          <p:nvPr/>
        </p:nvSpPr>
        <p:spPr>
          <a:xfrm>
            <a:off x="2485765" y="784746"/>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2065980491"/>
              </p:ext>
            </p:extLst>
          </p:nvPr>
        </p:nvGraphicFramePr>
        <p:xfrm>
          <a:off x="3245318" y="2839816"/>
          <a:ext cx="1669779" cy="1932510"/>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a:t>
                      </a:r>
                      <a:r>
                        <a:rPr lang="de-DE" altLang="zh-CN" sz="800" b="1" u="none" strike="noStrike" dirty="0" smtClean="0">
                          <a:effectLst/>
                          <a:latin typeface="Calibri" panose="020F0502020204030204" pitchFamily="34" charset="0"/>
                        </a:rPr>
                        <a:t>4</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a:t>
                      </a:r>
                      <a:r>
                        <a:rPr lang="de-DE" altLang="zh-CN" sz="800" b="1" i="0" u="none" strike="noStrike" dirty="0" smtClean="0">
                          <a:solidFill>
                            <a:schemeClr val="tx1"/>
                          </a:solidFill>
                          <a:effectLst/>
                          <a:latin typeface="Calibri" panose="020F0502020204030204" pitchFamily="34" charset="0"/>
                        </a:rPr>
                        <a:t>7</a:t>
                      </a:r>
                      <a:r>
                        <a:rPr lang="de-DE" sz="800" b="1" i="0" u="none" strike="noStrike" dirty="0" smtClean="0">
                          <a:solidFill>
                            <a:schemeClr val="tx1"/>
                          </a:solidFill>
                          <a:effectLst/>
                          <a:latin typeface="Calibri" panose="020F0502020204030204" pitchFamily="34" charset="0"/>
                        </a:rPr>
                        <a:t>.04d</a:t>
                      </a:r>
                      <a:r>
                        <a:rPr lang="de-DE" sz="800" b="1" i="0" u="none" strike="noStrike" baseline="0" dirty="0" smtClean="0">
                          <a:solidFill>
                            <a:schemeClr val="tx1"/>
                          </a:solidFill>
                          <a:effectLst/>
                          <a:latin typeface="Calibri" panose="020F0502020204030204" pitchFamily="34" charset="0"/>
                        </a:rPr>
                        <a:t> (258)</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smtClean="0">
                          <a:effectLst/>
                          <a:latin typeface="Calibri" panose="020F0502020204030204" pitchFamily="34" charset="0"/>
                        </a:rPr>
                        <a:t>50µl</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smtClean="0">
                          <a:effectLst/>
                          <a:latin typeface="Calibri" panose="020F0502020204030204" pitchFamily="34" charset="0"/>
                        </a:rPr>
                        <a:t>P35 </a:t>
                      </a:r>
                      <a:r>
                        <a:rPr lang="de-DE" sz="800" u="none" strike="noStrike" dirty="0">
                          <a:effectLst/>
                          <a:latin typeface="Calibri" panose="020F0502020204030204" pitchFamily="34" charset="0"/>
                        </a:rPr>
                        <a:t>(CP)</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a:effectLst/>
                          <a:latin typeface="Calibri" panose="020F0502020204030204" pitchFamily="34" charset="0"/>
                        </a:rPr>
                        <a:t> </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smtClean="0">
                          <a:effectLst/>
                          <a:latin typeface="Calibri" panose="020F0502020204030204" pitchFamily="34" charset="0"/>
                        </a:rPr>
                        <a:t>100ul</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smtClean="0">
                          <a:effectLst/>
                          <a:latin typeface="Calibri" panose="020F0502020204030204" pitchFamily="34" charset="0"/>
                        </a:rPr>
                        <a:t>P25</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A0230-010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5x2ml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n=100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A0230-040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10x4ml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n=400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A0230-100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10x10ml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n=1000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4120314466"/>
              </p:ext>
            </p:extLst>
          </p:nvPr>
        </p:nvGraphicFramePr>
        <p:xfrm>
          <a:off x="5367752" y="2829266"/>
          <a:ext cx="1420957" cy="1940820"/>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u="none" strike="noStrike" dirty="0" smtClean="0">
                          <a:effectLst/>
                          <a:latin typeface="Calibri" panose="020F0502020204030204" pitchFamily="34" charset="0"/>
                        </a:rPr>
                        <a:t>PT</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u="none" strike="noStrike" dirty="0">
                          <a:effectLst/>
                          <a:latin typeface="Calibri" panose="020F0502020204030204" pitchFamily="34" charset="0"/>
                        </a:rPr>
                        <a:t>251</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u="none" strike="noStrike" dirty="0">
                          <a:effectLst/>
                          <a:latin typeface="Calibri" panose="020F0502020204030204" pitchFamily="34" charset="0"/>
                        </a:rPr>
                        <a:t>30%, -4 s</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u="none" strike="noStrike" dirty="0">
                          <a:effectLst/>
                          <a:latin typeface="Calibri" panose="020F0502020204030204" pitchFamily="34" charset="0"/>
                        </a:rPr>
                        <a:t>7 s</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u="none" strike="noStrike" dirty="0">
                          <a:effectLst/>
                          <a:latin typeface="Calibri" panose="020F0502020204030204" pitchFamily="34" charset="0"/>
                        </a:rPr>
                        <a:t>0 s</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u="none" strike="noStrike" dirty="0">
                          <a:effectLst/>
                          <a:latin typeface="Calibri" panose="020F0502020204030204" pitchFamily="34" charset="0"/>
                        </a:rPr>
                        <a:t>120 s</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u="none" strike="noStrike" dirty="0">
                          <a:effectLst/>
                          <a:latin typeface="Calibri" panose="020F0502020204030204" pitchFamily="34" charset="0"/>
                        </a:rPr>
                        <a:t>COAG</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u="none" strike="noStrike" dirty="0">
                          <a:effectLst/>
                          <a:latin typeface="Calibri" panose="020F0502020204030204" pitchFamily="34" charset="0"/>
                        </a:rPr>
                        <a:t>1/X</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u="none" strike="noStrike" dirty="0">
                          <a:effectLst/>
                          <a:latin typeface="Calibri" panose="020F0502020204030204" pitchFamily="34" charset="0"/>
                        </a:rPr>
                        <a:t>NO</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chemeClr val="tx1"/>
                          </a:solidFill>
                          <a:effectLst/>
                          <a:latin typeface="Calibri" panose="020F0502020204030204" pitchFamily="34" charset="0"/>
                        </a:rPr>
                        <a:t>HI</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chemeClr val="tx1"/>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chemeClr val="tx1"/>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u="none" strike="noStrike" dirty="0">
                          <a:effectLst/>
                          <a:latin typeface="Calibri" panose="020F0502020204030204" pitchFamily="34" charset="0"/>
                        </a:rPr>
                        <a:t>4</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chemeClr val="tx1"/>
                          </a:solidFill>
                          <a:effectLst/>
                          <a:latin typeface="Calibri" panose="020F0502020204030204" pitchFamily="34" charset="0"/>
                        </a:rPr>
                        <a:t>1</a:t>
                      </a:r>
                      <a:endParaRPr lang="de-DE" sz="8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PT-S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0230-xxx</a:t>
            </a:r>
          </a:p>
        </p:txBody>
      </p:sp>
      <p:graphicFrame>
        <p:nvGraphicFramePr>
          <p:cNvPr id="15" name="Tabelle 14"/>
          <p:cNvGraphicFramePr>
            <a:graphicFrameLocks noGrp="1"/>
          </p:cNvGraphicFramePr>
          <p:nvPr>
            <p:extLst>
              <p:ext uri="{D42A27DB-BD31-4B8C-83A1-F6EECF244321}">
                <p14:modId xmlns:p14="http://schemas.microsoft.com/office/powerpoint/2010/main" val="2035221904"/>
              </p:ext>
            </p:extLst>
          </p:nvPr>
        </p:nvGraphicFramePr>
        <p:xfrm>
          <a:off x="3228094" y="2438307"/>
          <a:ext cx="3567560" cy="243840"/>
        </p:xfrm>
        <a:graphic>
          <a:graphicData uri="http://schemas.openxmlformats.org/drawingml/2006/table">
            <a:tbl>
              <a:tblPr firstRow="1" bandRow="1">
                <a:tableStyleId>{2D5ABB26-0587-4C30-8999-92F81FD0307C}</a:tableStyleId>
              </a:tblPr>
              <a:tblGrid>
                <a:gridCol w="3567560"/>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20" name="TextBox 19"/>
          <p:cNvSpPr txBox="1"/>
          <p:nvPr/>
        </p:nvSpPr>
        <p:spPr>
          <a:xfrm>
            <a:off x="727365" y="3631010"/>
            <a:ext cx="2092036" cy="1138020"/>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P25: </a:t>
            </a:r>
            <a:r>
              <a:rPr lang="de-DE" sz="1600" dirty="0">
                <a:latin typeface="Calibri" panose="020F0502020204030204" pitchFamily="34" charset="0"/>
              </a:rPr>
              <a:t>PT reagent</a:t>
            </a:r>
            <a:endParaRPr lang="de-DE" sz="1600" dirty="0" smtClean="0">
              <a:latin typeface="Calibri" panose="020F0502020204030204" pitchFamily="34" charset="0"/>
            </a:endParaRPr>
          </a:p>
          <a:p>
            <a:endParaRPr lang="de-DE" sz="600" dirty="0" smtClean="0"/>
          </a:p>
          <a:p>
            <a:endParaRPr lang="de-DE" sz="600" dirty="0" smtClean="0"/>
          </a:p>
          <a:p>
            <a:r>
              <a:rPr lang="de-DE" sz="1600" dirty="0" smtClean="0">
                <a:latin typeface="Calibri" panose="020F0502020204030204" pitchFamily="34" charset="0"/>
              </a:rPr>
              <a:t>P39</a:t>
            </a:r>
            <a:r>
              <a:rPr lang="de-DE" sz="1600" dirty="0">
                <a:latin typeface="Calibri" panose="020F0502020204030204" pitchFamily="34" charset="0"/>
              </a:rPr>
              <a:t>: IBS </a:t>
            </a:r>
            <a:r>
              <a:rPr lang="de-DE" sz="1600" dirty="0" smtClean="0">
                <a:latin typeface="Calibri" panose="020F0502020204030204" pitchFamily="34" charset="0"/>
              </a:rPr>
              <a:t>buffer</a:t>
            </a:r>
          </a:p>
          <a:p>
            <a:r>
              <a:rPr lang="de-DE" sz="1000" dirty="0" smtClean="0">
                <a:latin typeface="Calibri" panose="020F0502020204030204" pitchFamily="34" charset="0"/>
              </a:rPr>
              <a:t>(</a:t>
            </a:r>
            <a:r>
              <a:rPr lang="de-DE" sz="1000" dirty="0" err="1" smtClean="0">
                <a:latin typeface="Calibri" panose="020F0502020204030204" pitchFamily="34" charset="0"/>
              </a:rPr>
              <a:t>only</a:t>
            </a:r>
            <a:r>
              <a:rPr lang="de-DE" sz="1000" dirty="0" smtClean="0">
                <a:latin typeface="Calibri" panose="020F0502020204030204" pitchFamily="34" charset="0"/>
              </a:rPr>
              <a:t> </a:t>
            </a:r>
            <a:r>
              <a:rPr lang="de-DE" sz="1000" dirty="0" err="1" smtClean="0">
                <a:latin typeface="Calibri" panose="020F0502020204030204" pitchFamily="34" charset="0"/>
              </a:rPr>
              <a:t>for</a:t>
            </a:r>
            <a:r>
              <a:rPr lang="de-DE" sz="1000" dirty="0" smtClean="0">
                <a:latin typeface="Calibri" panose="020F0502020204030204" pitchFamily="34" charset="0"/>
              </a:rPr>
              <a:t> auto-</a:t>
            </a:r>
            <a:r>
              <a:rPr lang="de-DE" sz="1000" dirty="0" err="1" smtClean="0">
                <a:latin typeface="Calibri" panose="020F0502020204030204" pitchFamily="34" charset="0"/>
              </a:rPr>
              <a:t>calibration</a:t>
            </a:r>
            <a:r>
              <a:rPr lang="de-DE" sz="1000" dirty="0" smtClean="0">
                <a:latin typeface="Calibri" panose="020F0502020204030204" pitchFamily="34" charset="0"/>
              </a:rPr>
              <a:t>)</a:t>
            </a:r>
            <a:endParaRPr lang="de-DE" sz="1000" dirty="0">
              <a:latin typeface="Calibri" panose="020F0502020204030204" pitchFamily="34" charset="0"/>
            </a:endParaRPr>
          </a:p>
          <a:p>
            <a:r>
              <a:rPr lang="de-DE" sz="1600" dirty="0" smtClean="0">
                <a:latin typeface="Calibri" panose="020F0502020204030204" pitchFamily="34" charset="0"/>
              </a:rPr>
              <a:t> </a:t>
            </a:r>
            <a:endParaRPr lang="de-DE" sz="1600" dirty="0">
              <a:latin typeface="Calibri" panose="020F0502020204030204" pitchFamily="34" charset="0"/>
            </a:endParaRPr>
          </a:p>
        </p:txBody>
      </p:sp>
    </p:spTree>
    <p:extLst>
      <p:ext uri="{BB962C8B-B14F-4D97-AF65-F5344CB8AC3E}">
        <p14:creationId xmlns:p14="http://schemas.microsoft.com/office/powerpoint/2010/main" val="16616882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2491321525"/>
              </p:ext>
            </p:extLst>
          </p:nvPr>
        </p:nvGraphicFramePr>
        <p:xfrm>
          <a:off x="630384" y="796659"/>
          <a:ext cx="5652651" cy="3757674"/>
        </p:xfrm>
        <a:graphic>
          <a:graphicData uri="http://schemas.openxmlformats.org/drawingml/2006/table">
            <a:tbl>
              <a:tblPr>
                <a:tableStyleId>{2D5ABB26-0587-4C30-8999-92F81FD0307C}</a:tableStyleId>
              </a:tblPr>
              <a:tblGrid>
                <a:gridCol w="970138"/>
                <a:gridCol w="1725788"/>
                <a:gridCol w="1867503"/>
                <a:gridCol w="1089222"/>
              </a:tblGrid>
              <a:tr h="270164">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dirty="0" smtClean="0">
                          <a:solidFill>
                            <a:schemeClr val="bg1"/>
                          </a:solidFill>
                        </a:rPr>
                        <a:t>Auto</a:t>
                      </a:r>
                      <a:r>
                        <a:rPr lang="de-DE" sz="900" baseline="0" dirty="0" smtClean="0">
                          <a:solidFill>
                            <a:schemeClr val="bg1"/>
                          </a:solidFill>
                        </a:rPr>
                        <a:t> </a:t>
                      </a:r>
                      <a:r>
                        <a:rPr lang="de-DE" sz="900" baseline="0" dirty="0" err="1" smtClean="0">
                          <a:solidFill>
                            <a:schemeClr val="bg1"/>
                          </a:solidFill>
                        </a:rPr>
                        <a:t>Calibration</a:t>
                      </a:r>
                      <a:r>
                        <a:rPr lang="de-DE" sz="900" baseline="0" dirty="0" smtClean="0">
                          <a:solidFill>
                            <a:schemeClr val="bg1"/>
                          </a:solidFill>
                        </a:rPr>
                        <a:t> </a:t>
                      </a:r>
                      <a:r>
                        <a:rPr lang="de-DE" sz="900" baseline="0" dirty="0" err="1" smtClean="0">
                          <a:solidFill>
                            <a:schemeClr val="bg1"/>
                          </a:solidFill>
                        </a:rPr>
                        <a:t>of</a:t>
                      </a:r>
                      <a:r>
                        <a:rPr lang="de-DE" sz="900" baseline="0" dirty="0" smtClean="0">
                          <a:solidFill>
                            <a:schemeClr val="bg1"/>
                          </a:solidFill>
                        </a:rPr>
                        <a:t> PT-%</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200891">
                <a:tc gridSpan="4">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2ml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a:txBody>
                    <a:bodyPr/>
                    <a:lstStyle/>
                    <a:p>
                      <a:pPr algn="ctr" fontAlgn="b"/>
                      <a:r>
                        <a:rPr lang="de-DE" sz="900" b="0" i="0" u="none" strike="noStrike" dirty="0" smtClean="0">
                          <a:solidFill>
                            <a:srgbClr val="000000"/>
                          </a:solidFill>
                          <a:effectLst/>
                          <a:latin typeface="Calibri" panose="020F0502020204030204" pitchFamily="34" charset="0"/>
                        </a:rPr>
                        <a:t>4x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4">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PT reagent and place it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3 </a:t>
                      </a:r>
                      <a:r>
                        <a:rPr lang="de-DE" sz="900" b="0" i="0" u="none" strike="noStrike" dirty="0" err="1" smtClean="0">
                          <a:solidFill>
                            <a:srgbClr val="000000"/>
                          </a:solidFill>
                          <a:effectLst/>
                          <a:latin typeface="Calibri" panose="020F0502020204030204" pitchFamily="34" charset="0"/>
                        </a:rPr>
                        <a:t>empty</a:t>
                      </a:r>
                      <a:r>
                        <a:rPr lang="de-DE" sz="900" b="0" i="0" u="none" strike="noStrike" dirty="0" smtClean="0">
                          <a:solidFill>
                            <a:srgbClr val="000000"/>
                          </a:solidFill>
                          <a:effectLst/>
                          <a:latin typeface="Calibri" panose="020F0502020204030204" pitchFamily="34" charset="0"/>
                        </a:rPr>
                        <a:t> </a:t>
                      </a:r>
                      <a:r>
                        <a:rPr lang="de-DE" sz="900" b="0" i="0" u="none" strike="noStrike" dirty="0" err="1" smtClean="0">
                          <a:solidFill>
                            <a:srgbClr val="000000"/>
                          </a:solidFill>
                          <a:effectLst/>
                          <a:latin typeface="Calibri" panose="020F0502020204030204" pitchFamily="34" charset="0"/>
                        </a:rPr>
                        <a:t>tubes</a:t>
                      </a:r>
                      <a:r>
                        <a:rPr lang="de-DE" sz="900" b="0" i="0" u="none" strike="noStrike" dirty="0" smtClean="0">
                          <a:solidFill>
                            <a:srgbClr val="000000"/>
                          </a:solidFill>
                          <a:effectLst/>
                          <a:latin typeface="Calibri" panose="020F0502020204030204" pitchFamily="34" charset="0"/>
                        </a:rPr>
                        <a:t>  </a:t>
                      </a:r>
                      <a:r>
                        <a:rPr lang="de-DE" sz="900" b="0" i="0" u="none" strike="noStrike" dirty="0" err="1" smtClean="0">
                          <a:solidFill>
                            <a:srgbClr val="000000"/>
                          </a:solidFill>
                          <a:effectLst/>
                          <a:latin typeface="Calibri" panose="020F0502020204030204" pitchFamily="34" charset="0"/>
                        </a:rPr>
                        <a:t>into</a:t>
                      </a:r>
                      <a:r>
                        <a:rPr lang="de-DE" sz="900" b="0" i="0" u="none" strike="noStrike" dirty="0" smtClean="0">
                          <a:solidFill>
                            <a:srgbClr val="000000"/>
                          </a:solidFill>
                          <a:effectLst/>
                          <a:latin typeface="Calibri" panose="020F0502020204030204" pitchFamily="34" charset="0"/>
                        </a:rPr>
                        <a:t> </a:t>
                      </a:r>
                      <a:r>
                        <a:rPr lang="de-DE" sz="900" b="0" i="0" u="none" strike="noStrike" baseline="0" dirty="0" smtClean="0">
                          <a:solidFill>
                            <a:srgbClr val="000000"/>
                          </a:solidFill>
                          <a:effectLst/>
                          <a:latin typeface="Calibri" panose="020F0502020204030204" pitchFamily="34" charset="0"/>
                        </a:rPr>
                        <a:t> P02 – P04</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l" fontAlgn="b"/>
                      <a:r>
                        <a:rPr lang="de-DE" sz="900" b="0" i="0" u="none" strike="noStrike" dirty="0" smtClean="0">
                          <a:solidFill>
                            <a:srgbClr val="000000"/>
                          </a:solidFill>
                          <a:effectLst/>
                          <a:latin typeface="Calibri" panose="020F0502020204030204" pitchFamily="34" charset="0"/>
                        </a:rPr>
                        <a:t>Wait for 60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4">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menu</a:t>
                      </a:r>
                      <a:r>
                        <a:rPr lang="de-DE" sz="900" b="0" i="0" u="none" strike="noStrike" kern="1200" baseline="0" dirty="0" smtClean="0">
                          <a:solidFill>
                            <a:srgbClr val="000000"/>
                          </a:solidFill>
                          <a:effectLst/>
                          <a:latin typeface="Calibri" panose="020F0502020204030204" pitchFamily="34" charset="0"/>
                          <a:ea typeface="+mn-ea"/>
                          <a:cs typeface="+mn-cs"/>
                        </a:rPr>
                        <a:t> SETUP TEST </a:t>
                      </a:r>
                      <a:r>
                        <a:rPr lang="de-DE" sz="900" b="0" i="0" u="none" strike="noStrike" kern="1200" baseline="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PT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a:t>
                      </a:r>
                      <a:r>
                        <a:rPr lang="de-DE" sz="900" b="0" i="0" u="none" strike="noStrike" kern="1200" baseline="0" dirty="0" err="1" smtClean="0">
                          <a:solidFill>
                            <a:srgbClr val="000000"/>
                          </a:solidFill>
                          <a:effectLst/>
                          <a:latin typeface="Calibri" panose="020F0502020204030204" pitchFamily="34" charset="0"/>
                          <a:ea typeface="+mn-ea"/>
                          <a:cs typeface="+mn-cs"/>
                        </a:rPr>
                        <a:t>reference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value</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of</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calibrator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a:t>
                      </a:r>
                      <a:r>
                        <a:rPr lang="de-DE" sz="900" b="0" i="0" u="none" strike="noStrike" kern="1200" dirty="0" err="1" smtClean="0">
                          <a:solidFill>
                            <a:srgbClr val="000000"/>
                          </a:solidFill>
                          <a:effectLst/>
                          <a:latin typeface="Calibri" panose="020F0502020204030204" pitchFamily="34" charset="0"/>
                          <a:ea typeface="+mn-ea"/>
                          <a:cs typeface="+mn-cs"/>
                        </a:rPr>
                        <a:t>measurement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err="1" smtClean="0">
                          <a:solidFill>
                            <a:srgbClr val="000000"/>
                          </a:solidFill>
                          <a:effectLst/>
                          <a:latin typeface="Calibri" panose="020F0502020204030204" pitchFamily="34" charset="0"/>
                          <a:ea typeface="+mn-ea"/>
                          <a:cs typeface="+mn-cs"/>
                        </a:rPr>
                        <a:t>Verify</a:t>
                      </a:r>
                      <a:r>
                        <a:rPr lang="de-DE" sz="900" b="0" i="0" u="none" strike="noStrike" kern="1200" dirty="0" smtClean="0">
                          <a:solidFill>
                            <a:srgbClr val="000000"/>
                          </a:solidFill>
                          <a:effectLst/>
                          <a:latin typeface="Calibri" panose="020F0502020204030204" pitchFamily="34" charset="0"/>
                          <a:ea typeface="+mn-ea"/>
                          <a:cs typeface="+mn-cs"/>
                        </a:rPr>
                        <a:t> </a:t>
                      </a:r>
                      <a:r>
                        <a:rPr lang="de-DE" sz="900" b="0" i="0" u="none" strike="noStrike" kern="120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save </a:t>
                      </a:r>
                      <a:r>
                        <a:rPr lang="de-DE" sz="900" b="0" i="0" u="none" strike="noStrike" kern="1200" baseline="0" dirty="0" err="1" smtClean="0">
                          <a:solidFill>
                            <a:srgbClr val="000000"/>
                          </a:solidFill>
                          <a:effectLst/>
                          <a:latin typeface="Calibri" panose="020F0502020204030204" pitchFamily="34" charset="0"/>
                          <a:ea typeface="+mn-ea"/>
                          <a:cs typeface="+mn-cs"/>
                        </a:rPr>
                        <a:t>calibration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curve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c hMerge="1">
                  <a:txBody>
                    <a:bodyPr/>
                    <a:lstStyle/>
                    <a:p>
                      <a:endParaRPr lang="de-DE"/>
                    </a:p>
                  </a:txBody>
                  <a:tcPr/>
                </a:tc>
              </a:tr>
              <a:tr h="299611">
                <a:tc gridSpan="4">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Typical calibration curve  (The laboratory must establish its own curve for each</a:t>
                      </a:r>
                      <a:r>
                        <a:rPr lang="de-DE" sz="900" b="0" i="0" u="none" strike="noStrike" kern="1200" baseline="0" dirty="0" smtClean="0">
                          <a:solidFill>
                            <a:srgbClr val="000000"/>
                          </a:solidFill>
                          <a:effectLst/>
                          <a:latin typeface="Calibri" panose="020F0502020204030204" pitchFamily="34" charset="0"/>
                          <a:ea typeface="+mn-ea"/>
                          <a:cs typeface="+mn-cs"/>
                        </a:rPr>
                        <a:t> new LOT of reagent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100 %  </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15.0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50 %</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20.0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25 % </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33.0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12,5 %</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58.0 sec</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PT-S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0230-xxx</a:t>
            </a:r>
          </a:p>
        </p:txBody>
      </p:sp>
    </p:spTree>
    <p:extLst>
      <p:ext uri="{BB962C8B-B14F-4D97-AF65-F5344CB8AC3E}">
        <p14:creationId xmlns:p14="http://schemas.microsoft.com/office/powerpoint/2010/main" val="22284618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6"/>
          <p:cNvGraphicFramePr>
            <a:graphicFrameLocks noGrp="1"/>
          </p:cNvGraphicFramePr>
          <p:nvPr>
            <p:extLst>
              <p:ext uri="{D42A27DB-BD31-4B8C-83A1-F6EECF244321}">
                <p14:modId xmlns:p14="http://schemas.microsoft.com/office/powerpoint/2010/main" val="2764299872"/>
              </p:ext>
            </p:extLst>
          </p:nvPr>
        </p:nvGraphicFramePr>
        <p:xfrm>
          <a:off x="630384" y="796659"/>
          <a:ext cx="5652651" cy="3249704"/>
        </p:xfrm>
        <a:graphic>
          <a:graphicData uri="http://schemas.openxmlformats.org/drawingml/2006/table">
            <a:tbl>
              <a:tblPr>
                <a:tableStyleId>{2D5ABB26-0587-4C30-8999-92F81FD0307C}</a:tableStyleId>
              </a:tblPr>
              <a:tblGrid>
                <a:gridCol w="970138"/>
                <a:gridCol w="3593291"/>
                <a:gridCol w="1089222"/>
              </a:tblGrid>
              <a:tr h="270164">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aseline="0" dirty="0" smtClean="0">
                          <a:solidFill>
                            <a:schemeClr val="bg1"/>
                          </a:solidFill>
                        </a:rPr>
                        <a:t>PT-INR</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c hMerge="1">
                  <a:txBody>
                    <a:bodyPr/>
                    <a:lstStyle/>
                    <a:p>
                      <a:endParaRPr lang="de-DE"/>
                    </a:p>
                  </a:txBody>
                  <a:tcPr/>
                </a:tc>
              </a:tr>
              <a:tr h="261645">
                <a:tc gridSpan="3">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Note:</a:t>
                      </a:r>
                      <a:r>
                        <a:rPr lang="de-DE" sz="900" b="0" i="0" u="none" strike="noStrike" kern="1200" baseline="0" dirty="0" smtClean="0">
                          <a:solidFill>
                            <a:srgbClr val="000000"/>
                          </a:solidFill>
                          <a:effectLst/>
                          <a:latin typeface="Calibri" panose="020F0502020204030204" pitchFamily="34" charset="0"/>
                          <a:ea typeface="+mn-ea"/>
                          <a:cs typeface="+mn-cs"/>
                        </a:rPr>
                        <a:t> Two ways for obtaining MNPT:</a:t>
                      </a:r>
                    </a:p>
                    <a:p>
                      <a:pPr marL="0" algn="l" defTabSz="602132" rtl="0" eaLnBrk="1" fontAlgn="b" latinLnBrk="0" hangingPunct="1"/>
                      <a:r>
                        <a:rPr lang="de-DE" sz="900" b="0" i="0" u="none" strike="noStrike" kern="1200" baseline="0" dirty="0" smtClean="0">
                          <a:solidFill>
                            <a:srgbClr val="000000"/>
                          </a:solidFill>
                          <a:effectLst/>
                          <a:latin typeface="Calibri" panose="020F0502020204030204" pitchFamily="34" charset="0"/>
                          <a:ea typeface="+mn-ea"/>
                          <a:cs typeface="+mn-cs"/>
                        </a:rPr>
                        <a:t>Method 1: Run PT-% Calibration curve, instrument will automatically calculate the 100% (MNPT) </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indent="0" algn="l" defTabSz="602132" rtl="0" eaLnBrk="1" fontAlgn="b" latinLnBrk="0" hangingPunct="1">
                        <a:lnSpc>
                          <a:spcPct val="100000"/>
                        </a:lnSpc>
                        <a:spcBef>
                          <a:spcPts val="0"/>
                        </a:spcBef>
                        <a:spcAft>
                          <a:spcPts val="0"/>
                        </a:spcAft>
                        <a:buClrTx/>
                        <a:buSzTx/>
                        <a:buFontTx/>
                        <a:buNone/>
                        <a:tabLst/>
                        <a:defRPr/>
                      </a:pP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tc>
                <a:tc hMerge="1">
                  <a:txBody>
                    <a:bodyPr/>
                    <a:lstStyle/>
                    <a:p>
                      <a:endParaRPr lang="de-DE"/>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117880">
                <a:tc gridSpan="3">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baseline="0" dirty="0" smtClean="0">
                          <a:solidFill>
                            <a:srgbClr val="000000"/>
                          </a:solidFill>
                          <a:effectLst/>
                          <a:latin typeface="Calibri" panose="020F0502020204030204" pitchFamily="34" charset="0"/>
                          <a:ea typeface="+mn-ea"/>
                          <a:cs typeface="+mn-cs"/>
                        </a:rPr>
                        <a:t>Method 2: Test at least 20 samples from healthy people and calculate mean value (MNPT) of PT results</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indent="0" algn="l" defTabSz="602132" rtl="0" eaLnBrk="1" fontAlgn="b" latinLnBrk="0" hangingPunct="1">
                        <a:lnSpc>
                          <a:spcPct val="100000"/>
                        </a:lnSpc>
                        <a:spcBef>
                          <a:spcPts val="0"/>
                        </a:spcBef>
                        <a:spcAft>
                          <a:spcPts val="0"/>
                        </a:spcAft>
                        <a:buClrTx/>
                        <a:buSzTx/>
                        <a:buFontTx/>
                        <a:buNone/>
                        <a:tabLst/>
                        <a:defRPr/>
                      </a:pP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tc>
                <a:tc hMerge="1">
                  <a:txBody>
                    <a:bodyPr/>
                    <a:lstStyle/>
                    <a:p>
                      <a:endParaRPr lang="de-DE"/>
                    </a:p>
                  </a:txBody>
                  <a:tcPr/>
                </a:tc>
              </a:tr>
              <a:tr h="0">
                <a:tc gridSpan="3">
                  <a:txBody>
                    <a:bodyPr/>
                    <a:lstStyle/>
                    <a:p>
                      <a:pPr algn="l" fontAlgn="b"/>
                      <a:r>
                        <a:rPr lang="de-DE" sz="900" b="0" i="0" u="none" strike="noStrike" kern="1200" dirty="0" smtClean="0">
                          <a:solidFill>
                            <a:srgbClr val="000000"/>
                          </a:solidFill>
                          <a:effectLst/>
                          <a:latin typeface="Calibri" panose="020F0502020204030204" pitchFamily="34" charset="0"/>
                          <a:ea typeface="+mn-ea"/>
                          <a:cs typeface="+mn-cs"/>
                        </a:rPr>
                        <a:t>Material for method</a:t>
                      </a:r>
                      <a:r>
                        <a:rPr lang="de-DE" sz="900" b="0" i="0" u="none" strike="noStrike" kern="1200" baseline="0" dirty="0" smtClean="0">
                          <a:solidFill>
                            <a:srgbClr val="000000"/>
                          </a:solidFill>
                          <a:effectLst/>
                          <a:latin typeface="Calibri" panose="020F0502020204030204" pitchFamily="34" charset="0"/>
                          <a:ea typeface="+mn-ea"/>
                          <a:cs typeface="+mn-cs"/>
                        </a:rPr>
                        <a:t> 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endParaRPr lang="de-DE"/>
                    </a:p>
                  </a:txBody>
                  <a:tcPr/>
                </a:tc>
              </a:tr>
              <a:tr h="0">
                <a:tc>
                  <a:txBody>
                    <a:bodyPr/>
                    <a:lstStyle/>
                    <a:p>
                      <a:pPr algn="l" fontAlgn="b"/>
                      <a:r>
                        <a:rPr lang="de-DE" sz="900" b="0" u="none" strike="noStrike" dirty="0" err="1" smtClean="0">
                          <a:solidFill>
                            <a:schemeClr val="tx1"/>
                          </a:solidFill>
                          <a:effectLst/>
                          <a:latin typeface="Calibri" panose="020F0502020204030204" pitchFamily="34" charset="0"/>
                        </a:rPr>
                        <a:t>Calibrator</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TECAL</a:t>
                      </a:r>
                      <a:r>
                        <a:rPr lang="de-DE" sz="900" u="none" strike="noStrike" baseline="0" dirty="0" smtClean="0">
                          <a:effectLst/>
                          <a:latin typeface="Calibri" panose="020F0502020204030204" pitchFamily="34" charset="0"/>
                        </a:rPr>
                        <a:t> N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1ml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Diluent</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u="none" strike="noStrike" dirty="0" smtClean="0">
                          <a:effectLst/>
                          <a:latin typeface="Calibri" panose="020F0502020204030204" pitchFamily="34" charset="0"/>
                        </a:rPr>
                        <a:t>IBS </a:t>
                      </a:r>
                      <a:r>
                        <a:rPr lang="de-DE" sz="900" u="none" strike="noStrike" dirty="0" err="1" smtClean="0">
                          <a:effectLst/>
                          <a:latin typeface="Calibri" panose="020F0502020204030204" pitchFamily="34" charset="0"/>
                        </a:rPr>
                        <a:t>Buffer</a:t>
                      </a:r>
                      <a:r>
                        <a:rPr lang="de-DE" sz="900" u="none" strike="noStrike" dirty="0" smtClean="0">
                          <a:effectLst/>
                          <a:latin typeface="Calibri" panose="020F0502020204030204" pitchFamily="34" charset="0"/>
                        </a:rPr>
                        <a:t>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2ml</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u="none" strike="noStrike" dirty="0" err="1" smtClean="0">
                          <a:solidFill>
                            <a:schemeClr val="tx1"/>
                          </a:solidFill>
                          <a:effectLst/>
                          <a:latin typeface="Calibri" panose="020F0502020204030204" pitchFamily="34" charset="0"/>
                        </a:rPr>
                        <a:t>Tubes</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en-GB" sz="900" kern="1200" dirty="0" smtClean="0">
                          <a:solidFill>
                            <a:schemeClr val="tx1"/>
                          </a:solidFill>
                          <a:effectLst/>
                          <a:latin typeface="Calibri" panose="020F0502020204030204" pitchFamily="34" charset="0"/>
                          <a:ea typeface="+mn-ea"/>
                          <a:cs typeface="+mn-cs"/>
                          <a:sym typeface="Symbol"/>
                        </a:rPr>
                        <a:t></a:t>
                      </a:r>
                      <a:r>
                        <a:rPr lang="en-GB" sz="900" kern="1200" dirty="0" smtClean="0">
                          <a:solidFill>
                            <a:schemeClr val="tx1"/>
                          </a:solidFill>
                          <a:effectLst/>
                          <a:latin typeface="Calibri" panose="020F0502020204030204" pitchFamily="34" charset="0"/>
                          <a:ea typeface="+mn-ea"/>
                          <a:cs typeface="+mn-cs"/>
                        </a:rPr>
                        <a:t>13x75 mm</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de-DE" sz="900" b="0" i="0" u="none" strike="noStrike" dirty="0" smtClean="0">
                          <a:solidFill>
                            <a:srgbClr val="000000"/>
                          </a:solidFill>
                          <a:effectLst/>
                          <a:latin typeface="Calibri" panose="020F0502020204030204" pitchFamily="34" charset="0"/>
                        </a:rPr>
                        <a:t>4x</a:t>
                      </a:r>
                      <a:endParaRPr lang="de-DE" sz="9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86800">
                <a:tc gridSpan="3">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PT reagent and place it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Reconstitute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calibrator</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and</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place</a:t>
                      </a:r>
                      <a:r>
                        <a:rPr lang="de-DE" sz="900" b="0" i="0" u="none" strike="noStrike" baseline="0" dirty="0" smtClean="0">
                          <a:solidFill>
                            <a:srgbClr val="000000"/>
                          </a:solidFill>
                          <a:effectLst/>
                          <a:latin typeface="Calibri" panose="020F0502020204030204" pitchFamily="34" charset="0"/>
                        </a:rPr>
                        <a:t> </a:t>
                      </a:r>
                      <a:r>
                        <a:rPr lang="de-DE" sz="900" b="0" i="0" u="none" strike="noStrike" baseline="0" dirty="0" err="1" smtClean="0">
                          <a:solidFill>
                            <a:srgbClr val="000000"/>
                          </a:solidFill>
                          <a:effectLst/>
                          <a:latin typeface="Calibri" panose="020F0502020204030204" pitchFamily="34" charset="0"/>
                        </a:rPr>
                        <a:t>into</a:t>
                      </a:r>
                      <a:r>
                        <a:rPr lang="de-DE" sz="900" b="0" i="0" u="none" strike="noStrike" baseline="0" dirty="0" smtClean="0">
                          <a:solidFill>
                            <a:srgbClr val="000000"/>
                          </a:solidFill>
                          <a:effectLst/>
                          <a:latin typeface="Calibri" panose="020F0502020204030204" pitchFamily="34" charset="0"/>
                        </a:rPr>
                        <a:t> P01</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42769">
                <a:tc>
                  <a:txBody>
                    <a:bodyPr/>
                    <a:lstStyle/>
                    <a:p>
                      <a:pPr algn="l" fontAlgn="b"/>
                      <a:r>
                        <a:rPr lang="de-DE" sz="900" b="0" i="0" u="none" strike="noStrike" dirty="0" smtClean="0">
                          <a:solidFill>
                            <a:schemeClr val="tx1"/>
                          </a:solidFill>
                          <a:effectLst/>
                          <a:latin typeface="Calibri" panose="020F0502020204030204" pitchFamily="34" charset="0"/>
                        </a:rPr>
                        <a:t>3</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Place 3 </a:t>
                      </a:r>
                      <a:r>
                        <a:rPr lang="de-DE" sz="900" b="0" i="0" u="none" strike="noStrike" dirty="0" err="1" smtClean="0">
                          <a:solidFill>
                            <a:srgbClr val="000000"/>
                          </a:solidFill>
                          <a:effectLst/>
                          <a:latin typeface="Calibri" panose="020F0502020204030204" pitchFamily="34" charset="0"/>
                        </a:rPr>
                        <a:t>empty</a:t>
                      </a:r>
                      <a:r>
                        <a:rPr lang="de-DE" sz="900" b="0" i="0" u="none" strike="noStrike" dirty="0" smtClean="0">
                          <a:solidFill>
                            <a:srgbClr val="000000"/>
                          </a:solidFill>
                          <a:effectLst/>
                          <a:latin typeface="Calibri" panose="020F0502020204030204" pitchFamily="34" charset="0"/>
                        </a:rPr>
                        <a:t> </a:t>
                      </a:r>
                      <a:r>
                        <a:rPr lang="de-DE" sz="900" b="0" i="0" u="none" strike="noStrike" dirty="0" err="1" smtClean="0">
                          <a:solidFill>
                            <a:srgbClr val="000000"/>
                          </a:solidFill>
                          <a:effectLst/>
                          <a:latin typeface="Calibri" panose="020F0502020204030204" pitchFamily="34" charset="0"/>
                        </a:rPr>
                        <a:t>tubes</a:t>
                      </a:r>
                      <a:r>
                        <a:rPr lang="de-DE" sz="900" b="0" i="0" u="none" strike="noStrike" dirty="0" smtClean="0">
                          <a:solidFill>
                            <a:srgbClr val="000000"/>
                          </a:solidFill>
                          <a:effectLst/>
                          <a:latin typeface="Calibri" panose="020F0502020204030204" pitchFamily="34" charset="0"/>
                        </a:rPr>
                        <a:t>  </a:t>
                      </a:r>
                      <a:r>
                        <a:rPr lang="de-DE" sz="900" b="0" i="0" u="none" strike="noStrike" dirty="0" err="1" smtClean="0">
                          <a:solidFill>
                            <a:srgbClr val="000000"/>
                          </a:solidFill>
                          <a:effectLst/>
                          <a:latin typeface="Calibri" panose="020F0502020204030204" pitchFamily="34" charset="0"/>
                        </a:rPr>
                        <a:t>into</a:t>
                      </a:r>
                      <a:r>
                        <a:rPr lang="de-DE" sz="900" b="0" i="0" u="none" strike="noStrike" dirty="0" smtClean="0">
                          <a:solidFill>
                            <a:srgbClr val="000000"/>
                          </a:solidFill>
                          <a:effectLst/>
                          <a:latin typeface="Calibri" panose="020F0502020204030204" pitchFamily="34" charset="0"/>
                        </a:rPr>
                        <a:t> </a:t>
                      </a:r>
                      <a:r>
                        <a:rPr lang="de-DE" sz="900" b="0" i="0" u="none" strike="noStrike" baseline="0" dirty="0" smtClean="0">
                          <a:solidFill>
                            <a:srgbClr val="000000"/>
                          </a:solidFill>
                          <a:effectLst/>
                          <a:latin typeface="Calibri" panose="020F0502020204030204" pitchFamily="34" charset="0"/>
                        </a:rPr>
                        <a:t> P02 – P04</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4</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l" fontAlgn="b"/>
                      <a:r>
                        <a:rPr lang="de-DE" sz="900" b="0" i="0" u="none" strike="noStrike" dirty="0" smtClean="0">
                          <a:solidFill>
                            <a:srgbClr val="000000"/>
                          </a:solidFill>
                          <a:effectLst/>
                          <a:latin typeface="Calibri" panose="020F0502020204030204" pitchFamily="34" charset="0"/>
                        </a:rPr>
                        <a:t>Wait for 60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6904">
                <a:tc gridSpan="3">
                  <a:txBody>
                    <a:bodyPr/>
                    <a:lstStyle/>
                    <a:p>
                      <a:pPr algn="l" fontAlgn="b"/>
                      <a:r>
                        <a:rPr lang="de-DE" sz="900" b="0" i="0" u="none" strike="noStrike" dirty="0" err="1" smtClean="0">
                          <a:solidFill>
                            <a:schemeClr val="tx1"/>
                          </a:solidFill>
                          <a:effectLst/>
                          <a:latin typeface="Calibri" panose="020F0502020204030204" pitchFamily="34" charset="0"/>
                        </a:rPr>
                        <a:t>Procedure</a:t>
                      </a:r>
                      <a:endParaRPr lang="de-DE" sz="9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menu</a:t>
                      </a:r>
                      <a:r>
                        <a:rPr lang="de-DE" sz="900" b="0" i="0" u="none" strike="noStrike" kern="1200" baseline="0" dirty="0" smtClean="0">
                          <a:solidFill>
                            <a:srgbClr val="000000"/>
                          </a:solidFill>
                          <a:effectLst/>
                          <a:latin typeface="Calibri" panose="020F0502020204030204" pitchFamily="34" charset="0"/>
                          <a:ea typeface="+mn-ea"/>
                          <a:cs typeface="+mn-cs"/>
                        </a:rPr>
                        <a:t> SETUP TEST </a:t>
                      </a:r>
                      <a:r>
                        <a:rPr lang="de-DE" sz="900" b="0" i="0" u="none" strike="noStrike" kern="1200" baseline="0" dirty="0" err="1" smtClean="0">
                          <a:solidFill>
                            <a:srgbClr val="000000"/>
                          </a:solidFill>
                          <a:effectLst/>
                          <a:latin typeface="Calibri" panose="020F0502020204030204" pitchFamily="34" charset="0"/>
                          <a:ea typeface="+mn-ea"/>
                          <a:cs typeface="+mn-cs"/>
                        </a:rPr>
                        <a:t>and</a:t>
                      </a:r>
                      <a:r>
                        <a:rPr lang="de-DE" sz="900" b="0" i="0" u="none" strike="noStrike" kern="1200" baseline="0" dirty="0" smtClean="0">
                          <a:solidFill>
                            <a:srgbClr val="000000"/>
                          </a:solidFill>
                          <a:effectLst/>
                          <a:latin typeface="Calibri" panose="020F0502020204030204" pitchFamily="34" charset="0"/>
                          <a:ea typeface="+mn-ea"/>
                          <a:cs typeface="+mn-cs"/>
                        </a:rPr>
                        <a:t> </a:t>
                      </a:r>
                      <a:r>
                        <a:rPr lang="de-DE" sz="900" b="0" i="0" u="none" strike="noStrike" kern="1200" baseline="0" dirty="0" err="1"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PT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b"/>
                      <a:endParaRPr lang="de-DE" sz="800" b="0" i="0" u="none" strike="noStrike" dirty="0">
                        <a:solidFill>
                          <a:srgbClr val="000000"/>
                        </a:solidFill>
                        <a:effectLst/>
                        <a:latin typeface="Calibri" panose="020F0502020204030204" pitchFamily="34" charset="0"/>
                      </a:endParaRPr>
                    </a:p>
                  </a:txBody>
                  <a:tcPr marL="36000" marR="0" marT="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 INR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ENTRY=Auto</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72314">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Run PT Calibration</a:t>
                      </a:r>
                      <a:r>
                        <a:rPr lang="de-DE" sz="900" b="0" i="0" u="none" strike="noStrike" kern="1200" baseline="0" dirty="0" smtClean="0">
                          <a:solidFill>
                            <a:srgbClr val="000000"/>
                          </a:solidFill>
                          <a:effectLst/>
                          <a:latin typeface="Calibri" panose="020F0502020204030204" pitchFamily="34" charset="0"/>
                          <a:ea typeface="+mn-ea"/>
                          <a:cs typeface="+mn-cs"/>
                        </a:rPr>
                        <a:t> </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MNPT and ISI</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7</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Verify and</a:t>
                      </a:r>
                      <a:r>
                        <a:rPr lang="de-DE" sz="900" b="0" i="0" u="none" strike="noStrike" kern="1200" baseline="0" dirty="0" smtClean="0">
                          <a:solidFill>
                            <a:srgbClr val="000000"/>
                          </a:solidFill>
                          <a:effectLst/>
                          <a:latin typeface="Calibri" panose="020F0502020204030204" pitchFamily="34" charset="0"/>
                          <a:ea typeface="+mn-ea"/>
                          <a:cs typeface="+mn-cs"/>
                        </a:rPr>
                        <a:t> save data</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de-DE"/>
                    </a:p>
                  </a:txBody>
                  <a:tcPr/>
                </a:tc>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PT-S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0230-xxx</a:t>
            </a:r>
          </a:p>
        </p:txBody>
      </p:sp>
    </p:spTree>
    <p:extLst>
      <p:ext uri="{BB962C8B-B14F-4D97-AF65-F5344CB8AC3E}">
        <p14:creationId xmlns:p14="http://schemas.microsoft.com/office/powerpoint/2010/main" val="41350546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own Arrow 6"/>
          <p:cNvSpPr/>
          <p:nvPr/>
        </p:nvSpPr>
        <p:spPr>
          <a:xfrm>
            <a:off x="2478572" y="1489603"/>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graphicFrame>
        <p:nvGraphicFramePr>
          <p:cNvPr id="12" name="Table 15"/>
          <p:cNvGraphicFramePr>
            <a:graphicFrameLocks noGrp="1"/>
          </p:cNvGraphicFramePr>
          <p:nvPr>
            <p:extLst>
              <p:ext uri="{D42A27DB-BD31-4B8C-83A1-F6EECF244321}">
                <p14:modId xmlns:p14="http://schemas.microsoft.com/office/powerpoint/2010/main" val="323760398"/>
              </p:ext>
            </p:extLst>
          </p:nvPr>
        </p:nvGraphicFramePr>
        <p:xfrm>
          <a:off x="3245318" y="2839816"/>
          <a:ext cx="1669779" cy="1946902"/>
        </p:xfrm>
        <a:graphic>
          <a:graphicData uri="http://schemas.openxmlformats.org/drawingml/2006/table">
            <a:tbl>
              <a:tblPr>
                <a:tableStyleId>{2D5ABB26-0587-4C30-8999-92F81FD0307C}</a:tableStyleId>
              </a:tblPr>
              <a:tblGrid>
                <a:gridCol w="703224"/>
                <a:gridCol w="473676"/>
                <a:gridCol w="492879"/>
              </a:tblGrid>
              <a:tr h="0">
                <a:tc>
                  <a:txBody>
                    <a:bodyPr/>
                    <a:lstStyle/>
                    <a:p>
                      <a:pPr algn="ctr" fontAlgn="b"/>
                      <a:r>
                        <a:rPr lang="de-DE" sz="800" b="1" u="none" strike="noStrike" dirty="0" smtClean="0">
                          <a:effectLst/>
                          <a:latin typeface="Calibri" panose="020F0502020204030204" pitchFamily="34" charset="0"/>
                        </a:rPr>
                        <a:t>Instrument</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u="none" strike="noStrike" dirty="0" smtClean="0">
                          <a:effectLst/>
                          <a:latin typeface="Calibri" panose="020F0502020204030204" pitchFamily="34" charset="0"/>
                        </a:rPr>
                        <a:t>Coatron A</a:t>
                      </a:r>
                      <a:r>
                        <a:rPr lang="de-DE" altLang="zh-CN" sz="800" b="1" u="none" strike="noStrike" dirty="0" smtClean="0">
                          <a:effectLst/>
                          <a:latin typeface="Calibri" panose="020F0502020204030204" pitchFamily="34" charset="0"/>
                        </a:rPr>
                        <a:t>4</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0">
                <a:tc>
                  <a:txBody>
                    <a:bodyPr/>
                    <a:lstStyle/>
                    <a:p>
                      <a:pPr algn="ctr" fontAlgn="b"/>
                      <a:r>
                        <a:rPr lang="de-DE" sz="800" b="1" i="0" u="none" strike="noStrike" dirty="0" smtClean="0">
                          <a:solidFill>
                            <a:schemeClr val="tx1"/>
                          </a:solidFill>
                          <a:effectLst/>
                          <a:latin typeface="Calibri" panose="020F0502020204030204" pitchFamily="34" charset="0"/>
                        </a:rPr>
                        <a:t>Firmware</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2">
                  <a:txBody>
                    <a:bodyPr/>
                    <a:lstStyle/>
                    <a:p>
                      <a:pPr algn="ctr" fontAlgn="b"/>
                      <a:r>
                        <a:rPr lang="de-DE" sz="800" b="1" i="0" u="none" strike="noStrike" dirty="0" smtClean="0">
                          <a:solidFill>
                            <a:schemeClr val="tx1"/>
                          </a:solidFill>
                          <a:effectLst/>
                          <a:latin typeface="Calibri" panose="020F0502020204030204" pitchFamily="34" charset="0"/>
                        </a:rPr>
                        <a:t>V1.0</a:t>
                      </a:r>
                      <a:r>
                        <a:rPr lang="de-DE" altLang="zh-CN" sz="800" b="1" i="0" u="none" strike="noStrike" dirty="0" smtClean="0">
                          <a:solidFill>
                            <a:schemeClr val="tx1"/>
                          </a:solidFill>
                          <a:effectLst/>
                          <a:latin typeface="Calibri" panose="020F0502020204030204" pitchFamily="34" charset="0"/>
                        </a:rPr>
                        <a:t>7</a:t>
                      </a:r>
                      <a:r>
                        <a:rPr lang="de-DE" sz="800" b="1" i="0" u="none" strike="noStrike" dirty="0" smtClean="0">
                          <a:solidFill>
                            <a:schemeClr val="tx1"/>
                          </a:solidFill>
                          <a:effectLst/>
                          <a:latin typeface="Calibri" panose="020F0502020204030204" pitchFamily="34" charset="0"/>
                        </a:rPr>
                        <a:t>.04d</a:t>
                      </a:r>
                      <a:r>
                        <a:rPr lang="de-DE" sz="800" b="1" i="0" u="none" strike="noStrike" baseline="0" dirty="0" smtClean="0">
                          <a:solidFill>
                            <a:schemeClr val="tx1"/>
                          </a:solidFill>
                          <a:effectLst/>
                          <a:latin typeface="Calibri" panose="020F0502020204030204" pitchFamily="34" charset="0"/>
                        </a:rPr>
                        <a:t> (258)</a:t>
                      </a:r>
                      <a:endParaRPr lang="de-DE" sz="800" b="1" i="0" u="none" strike="noStrike" dirty="0">
                        <a:solidFill>
                          <a:srgbClr val="000000"/>
                        </a:solidFill>
                        <a:effectLst/>
                        <a:latin typeface="Calibri" panose="020F0502020204030204" pitchFamily="34" charset="0"/>
                      </a:endParaRPr>
                    </a:p>
                  </a:txBody>
                  <a:tcPr marL="5601"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85000"/>
                      </a:schemeClr>
                    </a:solidFill>
                  </a:tcPr>
                </a:tc>
                <a:tc hMerge="1">
                  <a:txBody>
                    <a:bodyPr/>
                    <a:lstStyle/>
                    <a:p>
                      <a:endParaRPr lang="de-DE"/>
                    </a:p>
                  </a:txBody>
                  <a:tcPr/>
                </a:tc>
              </a:tr>
              <a:tr h="191865">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602132" rtl="0" eaLnBrk="1" fontAlgn="b" latinLnBrk="0" hangingPunct="1">
                        <a:lnSpc>
                          <a:spcPct val="100000"/>
                        </a:lnSpc>
                        <a:spcBef>
                          <a:spcPts val="0"/>
                        </a:spcBef>
                        <a:spcAft>
                          <a:spcPts val="0"/>
                        </a:spcAft>
                        <a:buClrTx/>
                        <a:buSzTx/>
                        <a:buFontTx/>
                        <a:buNone/>
                        <a:tabLst/>
                        <a:defRPr/>
                      </a:pPr>
                      <a:r>
                        <a:rPr lang="de-DE" sz="800" u="none" strike="noStrike" dirty="0" smtClean="0">
                          <a:effectLst/>
                          <a:latin typeface="Calibri" panose="020F0502020204030204" pitchFamily="34" charset="0"/>
                        </a:rPr>
                        <a:t>Volume</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100000"/>
                        </a:lnSpc>
                      </a:pPr>
                      <a:r>
                        <a:rPr lang="de-DE" sz="800" u="none" strike="noStrike" dirty="0">
                          <a:effectLst/>
                          <a:latin typeface="Calibri" panose="020F0502020204030204" pitchFamily="34" charset="0"/>
                        </a:rPr>
                        <a:t>Position</a:t>
                      </a:r>
                      <a:endParaRPr lang="de-DE" sz="800" b="0" i="0" u="none" strike="noStrike" dirty="0">
                        <a:solidFill>
                          <a:srgbClr val="000000"/>
                        </a:solidFill>
                        <a:effectLst/>
                        <a:latin typeface="Calibri" panose="020F0502020204030204" pitchFamily="34" charset="0"/>
                      </a:endParaRPr>
                    </a:p>
                  </a:txBody>
                  <a:tcPr marL="4921" marR="4921" marT="6561" marB="0" anchor="b">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u="none" strike="noStrike" dirty="0">
                          <a:effectLst/>
                          <a:latin typeface="Calibri" panose="020F0502020204030204" pitchFamily="34" charset="0"/>
                        </a:rPr>
                        <a:t>PAT</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50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smtClean="0">
                          <a:effectLst/>
                          <a:latin typeface="Calibri" panose="020F0502020204030204" pitchFamily="34" charset="0"/>
                        </a:rPr>
                        <a:t>P35 </a:t>
                      </a:r>
                      <a:r>
                        <a:rPr lang="de-DE" sz="800" u="none" strike="noStrike" dirty="0">
                          <a:effectLst/>
                          <a:latin typeface="Calibri" panose="020F0502020204030204" pitchFamily="34" charset="0"/>
                        </a:rPr>
                        <a:t>(CP)</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BUF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CLR</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a:effectLst/>
                          <a:latin typeface="Calibri" panose="020F0502020204030204" pitchFamily="34" charset="0"/>
                        </a:rPr>
                        <a:t> </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DEF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R1</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dirty="0">
                          <a:effectLst/>
                          <a:latin typeface="Calibri" panose="020F0502020204030204" pitchFamily="34" charset="0"/>
                        </a:rPr>
                        <a:t>50</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smtClean="0">
                          <a:effectLst/>
                          <a:latin typeface="Calibri" panose="020F0502020204030204" pitchFamily="34" charset="0"/>
                        </a:rPr>
                        <a:t>P31</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u="none" strike="noStrike" dirty="0">
                          <a:effectLst/>
                          <a:latin typeface="Calibri" panose="020F0502020204030204" pitchFamily="34" charset="0"/>
                        </a:rPr>
                        <a:t>R2</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100000"/>
                        </a:lnSpc>
                      </a:pPr>
                      <a:r>
                        <a:rPr lang="de-DE" sz="800" u="none" strike="noStrike">
                          <a:effectLst/>
                          <a:latin typeface="Calibri" panose="020F0502020204030204" pitchFamily="34" charset="0"/>
                        </a:rPr>
                        <a:t>50</a:t>
                      </a:r>
                      <a:endParaRPr lang="de-DE" sz="800" b="0" i="0" u="none" strike="noStrike">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lnSpc>
                          <a:spcPct val="100000"/>
                        </a:lnSpc>
                      </a:pPr>
                      <a:r>
                        <a:rPr lang="de-DE" sz="800" u="none" strike="noStrike" dirty="0" smtClean="0">
                          <a:effectLst/>
                          <a:latin typeface="Calibri" panose="020F0502020204030204" pitchFamily="34" charset="0"/>
                        </a:rPr>
                        <a:t>P26</a:t>
                      </a:r>
                      <a:endParaRPr lang="de-DE" sz="800" b="0" i="0" u="none" strike="noStrike" dirty="0">
                        <a:solidFill>
                          <a:srgbClr val="000000"/>
                        </a:solidFill>
                        <a:effectLst/>
                        <a:latin typeface="Calibri" panose="020F0502020204030204" pitchFamily="34" charset="0"/>
                      </a:endParaRPr>
                    </a:p>
                  </a:txBody>
                  <a:tcPr marL="8617" marR="8617" marT="8617"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195142">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REF</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b">
                        <a:lnSpc>
                          <a:spcPct val="100000"/>
                        </a:lnSpc>
                      </a:pPr>
                      <a:r>
                        <a:rPr lang="de-DE" sz="800" b="0" i="0" u="none" strike="noStrike" dirty="0" err="1" smtClean="0">
                          <a:solidFill>
                            <a:srgbClr val="000000"/>
                          </a:solidFill>
                          <a:effectLst/>
                          <a:latin typeface="Calibri" panose="020F0502020204030204" pitchFamily="34" charset="0"/>
                        </a:rPr>
                        <a:t>Determinations</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lnSpc>
                          <a:spcPct val="100000"/>
                        </a:lnSpc>
                      </a:pP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A03xx-025</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5x5ml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n=500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A03xx-050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10x5ml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n=1000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ctr" fontAlgn="b">
                        <a:lnSpc>
                          <a:spcPct val="100000"/>
                        </a:lnSpc>
                      </a:pPr>
                      <a:r>
                        <a:rPr lang="de-DE" sz="800" b="0" i="0" u="none" strike="noStrike" dirty="0" smtClean="0">
                          <a:solidFill>
                            <a:srgbClr val="000000"/>
                          </a:solidFill>
                          <a:effectLst/>
                          <a:latin typeface="Calibri" panose="020F0502020204030204" pitchFamily="34" charset="0"/>
                        </a:rPr>
                        <a:t>A03xx-100</a:t>
                      </a:r>
                      <a:endParaRPr lang="de-DE" sz="800" b="0" i="0" u="none" strike="noStrike" dirty="0">
                        <a:solidFill>
                          <a:srgbClr val="000000"/>
                        </a:solidFill>
                        <a:effectLst/>
                        <a:latin typeface="Calibri" panose="020F0502020204030204" pitchFamily="34" charset="0"/>
                      </a:endParaRPr>
                    </a:p>
                  </a:txBody>
                  <a:tcPr marL="4921" marR="4921" marT="6561"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10x10ml</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b">
                        <a:lnSpc>
                          <a:spcPct val="100000"/>
                        </a:lnSpc>
                      </a:pPr>
                      <a:r>
                        <a:rPr lang="de-DE" sz="800" b="0" i="0" u="none" strike="noStrike" dirty="0" smtClean="0">
                          <a:solidFill>
                            <a:srgbClr val="000000"/>
                          </a:solidFill>
                          <a:effectLst/>
                          <a:latin typeface="Calibri" panose="020F0502020204030204" pitchFamily="34" charset="0"/>
                        </a:rPr>
                        <a:t>n=2000</a:t>
                      </a:r>
                      <a:endParaRPr lang="de-DE" sz="800" b="0" i="0" u="none" strike="noStrike" dirty="0">
                        <a:solidFill>
                          <a:srgbClr val="000000"/>
                        </a:solidFill>
                        <a:effectLst/>
                        <a:latin typeface="Calibri" panose="020F0502020204030204" pitchFamily="34" charset="0"/>
                      </a:endParaRPr>
                    </a:p>
                  </a:txBody>
                  <a:tcPr marL="54000" marR="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graphicFrame>
        <p:nvGraphicFramePr>
          <p:cNvPr id="13" name="Table 16"/>
          <p:cNvGraphicFramePr>
            <a:graphicFrameLocks noGrp="1"/>
          </p:cNvGraphicFramePr>
          <p:nvPr>
            <p:extLst>
              <p:ext uri="{D42A27DB-BD31-4B8C-83A1-F6EECF244321}">
                <p14:modId xmlns:p14="http://schemas.microsoft.com/office/powerpoint/2010/main" val="1476631995"/>
              </p:ext>
            </p:extLst>
          </p:nvPr>
        </p:nvGraphicFramePr>
        <p:xfrm>
          <a:off x="5367752" y="2829266"/>
          <a:ext cx="1420957" cy="1940820"/>
        </p:xfrm>
        <a:graphic>
          <a:graphicData uri="http://schemas.openxmlformats.org/drawingml/2006/table">
            <a:tbl>
              <a:tblPr>
                <a:tableStyleId>{2D5ABB26-0587-4C30-8999-92F81FD0307C}</a:tableStyleId>
              </a:tblPr>
              <a:tblGrid>
                <a:gridCol w="703224"/>
                <a:gridCol w="717733"/>
              </a:tblGrid>
              <a:tr h="0">
                <a:tc>
                  <a:txBody>
                    <a:bodyPr/>
                    <a:lstStyle/>
                    <a:p>
                      <a:pPr algn="l" fontAlgn="b"/>
                      <a:r>
                        <a:rPr lang="de-DE" sz="800" b="0" u="none" strike="noStrike" dirty="0" smtClean="0">
                          <a:solidFill>
                            <a:schemeClr val="tx1"/>
                          </a:solidFill>
                          <a:effectLst/>
                          <a:latin typeface="Calibri" panose="020F0502020204030204" pitchFamily="34" charset="0"/>
                        </a:rPr>
                        <a:t>Test </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APTT</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UNIT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17</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0%</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T-CORR</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15%,-6 </a:t>
                      </a:r>
                      <a:r>
                        <a:rPr lang="de-DE" sz="800" b="0" i="0" u="none" strike="noStrike" dirty="0">
                          <a:solidFill>
                            <a:srgbClr val="000000"/>
                          </a:solidFill>
                          <a:effectLst/>
                          <a:latin typeface="Calibri" panose="020F0502020204030204" pitchFamily="34" charset="0"/>
                        </a:rPr>
                        <a:t>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START</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21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INCUB</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120 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RUNTIME</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120 </a:t>
                      </a:r>
                      <a:r>
                        <a:rPr lang="de-DE" sz="800" b="0" i="0" u="none" strike="noStrike" dirty="0">
                          <a:solidFill>
                            <a:srgbClr val="000000"/>
                          </a:solidFill>
                          <a:effectLst/>
                          <a:latin typeface="Calibri" panose="020F0502020204030204" pitchFamily="34" charset="0"/>
                        </a:rPr>
                        <a:t>s</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METHOD</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COAG</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MATH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lin</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CT-MECH</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NO</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SENS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LO</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MIX</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CLEAN</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0</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smtClean="0">
                          <a:solidFill>
                            <a:schemeClr val="tx1"/>
                          </a:solidFill>
                          <a:effectLst/>
                          <a:latin typeface="Calibri" panose="020F0502020204030204" pitchFamily="34" charset="0"/>
                        </a:rPr>
                        <a:t>POINTS</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a:solidFill>
                            <a:srgbClr val="000000"/>
                          </a:solidFill>
                          <a:effectLst/>
                          <a:latin typeface="Calibri" panose="020F0502020204030204" pitchFamily="34" charset="0"/>
                        </a:rPr>
                        <a:t>3</a:t>
                      </a: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algn="l" fontAlgn="b"/>
                      <a:r>
                        <a:rPr lang="de-DE" sz="800" b="0" u="none" strike="noStrike" dirty="0">
                          <a:solidFill>
                            <a:schemeClr val="tx1"/>
                          </a:solidFill>
                          <a:effectLst/>
                          <a:latin typeface="Calibri" panose="020F0502020204030204" pitchFamily="34" charset="0"/>
                        </a:rPr>
                        <a:t>MULTI</a:t>
                      </a:r>
                      <a:endParaRPr lang="de-DE" sz="800" b="0" i="0" u="none" strike="noStrike" dirty="0">
                        <a:solidFill>
                          <a:schemeClr val="tx1"/>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800" b="0" i="0" u="none" strike="noStrike" dirty="0" smtClean="0">
                          <a:solidFill>
                            <a:srgbClr val="000000"/>
                          </a:solidFill>
                          <a:effectLst/>
                          <a:latin typeface="Calibri" panose="020F0502020204030204" pitchFamily="34" charset="0"/>
                        </a:rPr>
                        <a:t>1</a:t>
                      </a:r>
                      <a:endParaRPr lang="de-DE" sz="800" b="0" i="0" u="none" strike="noStrike" dirty="0">
                        <a:solidFill>
                          <a:srgbClr val="000000"/>
                        </a:solidFill>
                        <a:effectLst/>
                        <a:latin typeface="Calibri" panose="020F0502020204030204" pitchFamily="34" charset="0"/>
                      </a:endParaRPr>
                    </a:p>
                  </a:txBody>
                  <a:tcPr marL="144000" marR="7200" marT="7200"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14"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a:t>
            </a:r>
            <a:r>
              <a:rPr lang="de-DE" sz="1600" i="1" kern="1200" baseline="0" dirty="0" err="1" smtClean="0">
                <a:latin typeface="Arial Black" panose="020B0A04020102020204" pitchFamily="34" charset="0"/>
                <a:ea typeface="+mj-ea"/>
                <a:cs typeface="+mj-cs"/>
              </a:rPr>
              <a:t>aPTT</a:t>
            </a:r>
            <a:r>
              <a:rPr lang="de-DE" sz="1600" i="1" kern="1200" baseline="0" dirty="0" smtClean="0">
                <a:latin typeface="Arial Black" panose="020B0A04020102020204" pitchFamily="34" charset="0"/>
                <a:ea typeface="+mj-ea"/>
                <a:cs typeface="+mj-cs"/>
              </a:rPr>
              <a:t>-S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03x-xxx</a:t>
            </a:r>
          </a:p>
        </p:txBody>
      </p:sp>
      <p:graphicFrame>
        <p:nvGraphicFramePr>
          <p:cNvPr id="15" name="Tabelle 14"/>
          <p:cNvGraphicFramePr>
            <a:graphicFrameLocks noGrp="1"/>
          </p:cNvGraphicFramePr>
          <p:nvPr>
            <p:extLst>
              <p:ext uri="{D42A27DB-BD31-4B8C-83A1-F6EECF244321}">
                <p14:modId xmlns:p14="http://schemas.microsoft.com/office/powerpoint/2010/main" val="196766026"/>
              </p:ext>
            </p:extLst>
          </p:nvPr>
        </p:nvGraphicFramePr>
        <p:xfrm>
          <a:off x="3228094" y="2438307"/>
          <a:ext cx="3543642" cy="243840"/>
        </p:xfrm>
        <a:graphic>
          <a:graphicData uri="http://schemas.openxmlformats.org/drawingml/2006/table">
            <a:tbl>
              <a:tblPr firstRow="1" bandRow="1">
                <a:tableStyleId>{2D5ABB26-0587-4C30-8999-92F81FD0307C}</a:tableStyleId>
              </a:tblPr>
              <a:tblGrid>
                <a:gridCol w="3543642"/>
              </a:tblGrid>
              <a:tr h="0">
                <a:tc>
                  <a:txBody>
                    <a:bodyPr/>
                    <a:lstStyle/>
                    <a:p>
                      <a:pPr algn="ctr"/>
                      <a:r>
                        <a:rPr lang="de-DE" sz="1000" dirty="0" smtClean="0">
                          <a:solidFill>
                            <a:schemeClr val="bg1"/>
                          </a:solidFill>
                        </a:rPr>
                        <a:t>Test Protocol</a:t>
                      </a:r>
                      <a:endParaRPr lang="de-DE" sz="1000" dirty="0">
                        <a:solidFill>
                          <a:schemeClr val="bg1"/>
                        </a:solidFill>
                      </a:endParaRPr>
                    </a:p>
                  </a:txBody>
                  <a:tcPr>
                    <a:solidFill>
                      <a:schemeClr val="bg2">
                        <a:lumMod val="75000"/>
                      </a:schemeClr>
                    </a:solidFill>
                  </a:tcPr>
                </a:tc>
              </a:tr>
            </a:tbl>
          </a:graphicData>
        </a:graphic>
      </p:graphicFrame>
      <p:sp>
        <p:nvSpPr>
          <p:cNvPr id="16" name="Down Arrow 6"/>
          <p:cNvSpPr/>
          <p:nvPr/>
        </p:nvSpPr>
        <p:spPr>
          <a:xfrm>
            <a:off x="4708892" y="738866"/>
            <a:ext cx="333636" cy="500571"/>
          </a:xfrm>
          <a:prstGeom prst="downArrow">
            <a:avLst/>
          </a:prstGeom>
          <a:solidFill>
            <a:srgbClr val="FF0000"/>
          </a:solidFill>
          <a:ln>
            <a:solidFill>
              <a:srgbClr val="FF0000"/>
            </a:solidFill>
          </a:ln>
          <a:effectLst>
            <a:glow rad="228600">
              <a:schemeClr val="accent1">
                <a:satMod val="175000"/>
                <a:alpha val="40000"/>
              </a:schemeClr>
            </a:glow>
            <a:reflection blurRad="6350" stA="52000" endA="300" endPos="35000" dir="5400000" sy="-100000" algn="bl" rotWithShape="0"/>
          </a:effectLst>
        </p:spPr>
        <p:style>
          <a:lnRef idx="2">
            <a:schemeClr val="accent4">
              <a:shade val="50000"/>
            </a:schemeClr>
          </a:lnRef>
          <a:fillRef idx="1">
            <a:schemeClr val="accent4"/>
          </a:fillRef>
          <a:effectRef idx="0">
            <a:schemeClr val="accent4"/>
          </a:effectRef>
          <a:fontRef idx="minor">
            <a:schemeClr val="lt1"/>
          </a:fontRef>
        </p:style>
        <p:txBody>
          <a:bodyPr lIns="60213" tIns="30107" rIns="60213" bIns="30107" rtlCol="0" anchor="ctr"/>
          <a:lstStyle/>
          <a:p>
            <a:pPr algn="ctr"/>
            <a:endParaRPr lang="de-DE"/>
          </a:p>
        </p:txBody>
      </p:sp>
      <p:sp>
        <p:nvSpPr>
          <p:cNvPr id="10" name="TextBox 19"/>
          <p:cNvSpPr txBox="1"/>
          <p:nvPr/>
        </p:nvSpPr>
        <p:spPr>
          <a:xfrm>
            <a:off x="714220" y="3644864"/>
            <a:ext cx="2028980" cy="1138020"/>
          </a:xfrm>
          <a:prstGeom prst="rect">
            <a:avLst/>
          </a:prstGeom>
          <a:noFill/>
          <a:ln>
            <a:solidFill>
              <a:schemeClr val="bg2">
                <a:lumMod val="90000"/>
              </a:schemeClr>
            </a:solidFill>
          </a:ln>
        </p:spPr>
        <p:txBody>
          <a:bodyPr wrap="square" lIns="60213" tIns="30107" rIns="60213" bIns="30107" rtlCol="0">
            <a:spAutoFit/>
          </a:bodyPr>
          <a:lstStyle/>
          <a:p>
            <a:r>
              <a:rPr lang="de-DE" sz="1600" dirty="0" smtClean="0">
                <a:latin typeface="Calibri" panose="020F0502020204030204" pitchFamily="34" charset="0"/>
              </a:rPr>
              <a:t>P26: CaCl</a:t>
            </a:r>
            <a:r>
              <a:rPr lang="de-DE" dirty="0" smtClean="0">
                <a:latin typeface="Calibri" panose="020F0502020204030204" pitchFamily="34" charset="0"/>
              </a:rPr>
              <a:t>2</a:t>
            </a:r>
          </a:p>
          <a:p>
            <a:r>
              <a:rPr lang="de-DE" sz="1600" dirty="0" smtClean="0">
                <a:latin typeface="Calibri" panose="020F0502020204030204" pitchFamily="34" charset="0"/>
              </a:rPr>
              <a:t>P31: aPTT reagent</a:t>
            </a:r>
          </a:p>
          <a:p>
            <a:endParaRPr lang="de-DE" sz="1600" dirty="0" smtClean="0">
              <a:latin typeface="Calibri" panose="020F0502020204030204" pitchFamily="34" charset="0"/>
            </a:endParaRPr>
          </a:p>
          <a:p>
            <a:endParaRPr lang="de-DE" sz="1600" dirty="0">
              <a:latin typeface="Calibri" panose="020F0502020204030204" pitchFamily="34" charset="0"/>
            </a:endParaRPr>
          </a:p>
          <a:p>
            <a:endParaRPr lang="de-DE" sz="600" dirty="0"/>
          </a:p>
        </p:txBody>
      </p:sp>
    </p:spTree>
    <p:extLst>
      <p:ext uri="{BB962C8B-B14F-4D97-AF65-F5344CB8AC3E}">
        <p14:creationId xmlns:p14="http://schemas.microsoft.com/office/powerpoint/2010/main" val="9918431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6"/>
          <p:cNvGraphicFramePr>
            <a:graphicFrameLocks noGrp="1"/>
          </p:cNvGraphicFramePr>
          <p:nvPr>
            <p:extLst>
              <p:ext uri="{D42A27DB-BD31-4B8C-83A1-F6EECF244321}">
                <p14:modId xmlns:p14="http://schemas.microsoft.com/office/powerpoint/2010/main" val="2112685316"/>
              </p:ext>
            </p:extLst>
          </p:nvPr>
        </p:nvGraphicFramePr>
        <p:xfrm>
          <a:off x="630384" y="796659"/>
          <a:ext cx="5652651" cy="1716444"/>
        </p:xfrm>
        <a:graphic>
          <a:graphicData uri="http://schemas.openxmlformats.org/drawingml/2006/table">
            <a:tbl>
              <a:tblPr>
                <a:tableStyleId>{2D5ABB26-0587-4C30-8999-92F81FD0307C}</a:tableStyleId>
              </a:tblPr>
              <a:tblGrid>
                <a:gridCol w="970138"/>
                <a:gridCol w="4682513"/>
              </a:tblGrid>
              <a:tr h="270164">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chemeClr val="bg1"/>
                          </a:solidFill>
                          <a:effectLst/>
                          <a:latin typeface="+mn-lt"/>
                          <a:ea typeface="+mn-ea"/>
                          <a:cs typeface="+mn-cs"/>
                        </a:rPr>
                        <a:t>aPTT- Ratio</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hMerge="1">
                  <a:txBody>
                    <a:bodyPr/>
                    <a:lstStyle/>
                    <a:p>
                      <a:endParaRPr lang="de-DE"/>
                    </a:p>
                  </a:txBody>
                  <a:tcPr/>
                </a:tc>
              </a:tr>
              <a:tr h="48209">
                <a:tc gridSpan="2">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err="1" smtClean="0">
                          <a:solidFill>
                            <a:srgbClr val="000000"/>
                          </a:solidFill>
                          <a:effectLst/>
                          <a:latin typeface="Calibri" panose="020F0502020204030204" pitchFamily="34" charset="0"/>
                        </a:rPr>
                        <a:t>Preparation</a:t>
                      </a:r>
                      <a:endParaRPr lang="de-DE" sz="900" b="0" i="0" u="none" strike="noStrike" dirty="0" smtClean="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r>
              <a:tr h="0">
                <a:tc>
                  <a:txBody>
                    <a:bodyPr/>
                    <a:lstStyle/>
                    <a:p>
                      <a:pPr algn="l" fontAlgn="b"/>
                      <a:r>
                        <a:rPr lang="de-DE" sz="900" b="0" i="0" u="none" strike="noStrike" dirty="0" smtClean="0">
                          <a:solidFill>
                            <a:schemeClr val="tx1"/>
                          </a:solidFill>
                          <a:effectLst/>
                          <a:latin typeface="Calibri" panose="020F0502020204030204" pitchFamily="34" charset="0"/>
                        </a:rPr>
                        <a:t>1</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r>
                        <a:rPr lang="de-DE" sz="900" b="0" i="0" u="none" strike="noStrike" baseline="0" dirty="0" smtClean="0">
                          <a:solidFill>
                            <a:srgbClr val="000000"/>
                          </a:solidFill>
                          <a:effectLst/>
                          <a:latin typeface="Calibri" panose="020F0502020204030204" pitchFamily="34" charset="0"/>
                        </a:rPr>
                        <a:t>Place APTT and CaCl2 reagent onboard </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tr>
              <a:tr h="0">
                <a:tc>
                  <a:txBody>
                    <a:bodyPr/>
                    <a:lstStyle/>
                    <a:p>
                      <a:pPr algn="l" fontAlgn="b"/>
                      <a:r>
                        <a:rPr lang="de-DE" sz="900" b="0" i="0" u="none" strike="noStrike" dirty="0" smtClean="0">
                          <a:solidFill>
                            <a:schemeClr val="tx1"/>
                          </a:solidFill>
                          <a:effectLst/>
                          <a:latin typeface="Calibri" panose="020F0502020204030204" pitchFamily="34" charset="0"/>
                        </a:rPr>
                        <a:t>2</a:t>
                      </a:r>
                      <a:endParaRPr lang="de-DE" sz="900" b="0" i="0" u="none" strike="noStrike" dirty="0">
                        <a:solidFill>
                          <a:schemeClr val="tx1"/>
                        </a:solidFill>
                        <a:effectLst/>
                        <a:latin typeface="Calibri" panose="020F0502020204030204" pitchFamily="34" charset="0"/>
                      </a:endParaRPr>
                    </a:p>
                  </a:txBody>
                  <a:tcPr marL="144000" marR="5601" marT="7468"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rgbClr val="000000"/>
                          </a:solidFill>
                          <a:effectLst/>
                          <a:latin typeface="Calibri" panose="020F0502020204030204" pitchFamily="34" charset="0"/>
                        </a:rPr>
                        <a:t>Wait</a:t>
                      </a:r>
                      <a:r>
                        <a:rPr lang="de-DE" sz="900" b="0" i="0" u="none" strike="noStrike" baseline="0" dirty="0" smtClean="0">
                          <a:solidFill>
                            <a:srgbClr val="000000"/>
                          </a:solidFill>
                          <a:effectLst/>
                          <a:latin typeface="Calibri" panose="020F0502020204030204" pitchFamily="34" charset="0"/>
                        </a:rPr>
                        <a:t> for 30 mins</a:t>
                      </a:r>
                      <a:endParaRPr lang="de-DE" sz="900" b="0" i="0" u="none" strike="noStrike" dirty="0">
                        <a:solidFill>
                          <a:srgbClr val="000000"/>
                        </a:solidFill>
                        <a:effectLst/>
                        <a:latin typeface="Calibri" panose="020F0502020204030204" pitchFamily="34" charset="0"/>
                      </a:endParaRPr>
                    </a:p>
                  </a:txBody>
                  <a:tcPr marL="144000" marR="5601" marT="7468" marB="0" anchor="b">
                    <a:lnL w="12700" cap="flat" cmpd="sng" algn="ctr">
                      <a:solidFill>
                        <a:schemeClr val="bg1"/>
                      </a:solidFill>
                      <a:prstDash val="solid"/>
                      <a:round/>
                      <a:headEnd type="none" w="med" len="med"/>
                      <a:tailEnd type="none" w="med" len="med"/>
                    </a:lnL>
                  </a:tcPr>
                </a:tc>
              </a:tr>
              <a:tr h="0">
                <a:tc gridSpan="2">
                  <a:txBody>
                    <a:bodyPr/>
                    <a:lstStyle/>
                    <a:p>
                      <a:pPr marL="0" marR="0" lvl="0" indent="0" algn="l" defTabSz="602132" rtl="0" eaLnBrk="1" fontAlgn="b" latinLnBrk="0" hangingPunct="1">
                        <a:lnSpc>
                          <a:spcPct val="100000"/>
                        </a:lnSpc>
                        <a:spcBef>
                          <a:spcPts val="0"/>
                        </a:spcBef>
                        <a:spcAft>
                          <a:spcPts val="0"/>
                        </a:spcAft>
                        <a:buClrTx/>
                        <a:buSzTx/>
                        <a:buFontTx/>
                        <a:buNone/>
                        <a:tabLst/>
                        <a:defRPr/>
                      </a:pPr>
                      <a:r>
                        <a:rPr lang="de-DE" sz="900" b="0" i="0" u="none" strike="noStrike" dirty="0" smtClean="0">
                          <a:solidFill>
                            <a:schemeClr val="tx1"/>
                          </a:solidFill>
                          <a:effectLst/>
                          <a:latin typeface="Calibri" panose="020F0502020204030204" pitchFamily="34" charset="0"/>
                        </a:rPr>
                        <a:t>Procedure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de-DE"/>
                    </a:p>
                  </a:txBody>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1</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Open</a:t>
                      </a:r>
                      <a:r>
                        <a:rPr lang="de-DE" sz="900" b="0" i="0" u="none" strike="noStrike" kern="1200" baseline="0" dirty="0" smtClean="0">
                          <a:solidFill>
                            <a:srgbClr val="000000"/>
                          </a:solidFill>
                          <a:effectLst/>
                          <a:latin typeface="Calibri" panose="020F0502020204030204" pitchFamily="34" charset="0"/>
                          <a:ea typeface="+mn-ea"/>
                          <a:cs typeface="+mn-cs"/>
                        </a:rPr>
                        <a:t> menu SETUP TEST and select APTT</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2</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LOT and expiry date by hand or barcode</a:t>
                      </a: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3</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UNIT = R</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4</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Select</a:t>
                      </a:r>
                      <a:r>
                        <a:rPr lang="de-DE" sz="900" b="0" i="0" u="none" strike="noStrike" kern="1200" baseline="0" dirty="0" smtClean="0">
                          <a:solidFill>
                            <a:srgbClr val="000000"/>
                          </a:solidFill>
                          <a:effectLst/>
                          <a:latin typeface="Calibri" panose="020F0502020204030204" pitchFamily="34" charset="0"/>
                          <a:ea typeface="+mn-ea"/>
                          <a:cs typeface="+mn-cs"/>
                        </a:rPr>
                        <a:t> ENTRY=Manual</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5</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Enter n</a:t>
                      </a:r>
                      <a:r>
                        <a:rPr lang="de-DE" sz="900" b="0" i="0" u="none" strike="noStrike" kern="1200" baseline="0" dirty="0" smtClean="0">
                          <a:solidFill>
                            <a:srgbClr val="000000"/>
                          </a:solidFill>
                          <a:effectLst/>
                          <a:latin typeface="Calibri" panose="020F0502020204030204" pitchFamily="34" charset="0"/>
                          <a:ea typeface="+mn-ea"/>
                          <a:cs typeface="+mn-cs"/>
                        </a:rPr>
                        <a:t>ormal time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0">
                <a:tc>
                  <a:txBody>
                    <a:bodyPr/>
                    <a:lstStyle/>
                    <a:p>
                      <a:pPr marL="0" algn="l" defTabSz="602132" rtl="0" eaLnBrk="1" fontAlgn="b" latinLnBrk="0" hangingPunct="1"/>
                      <a:r>
                        <a:rPr lang="de-DE" sz="900" b="0" i="0" u="none" strike="noStrike" kern="1200" dirty="0" smtClean="0">
                          <a:solidFill>
                            <a:srgbClr val="000000"/>
                          </a:solidFill>
                          <a:effectLst/>
                          <a:latin typeface="Calibri" panose="020F0502020204030204" pitchFamily="34" charset="0"/>
                          <a:ea typeface="+mn-ea"/>
                          <a:cs typeface="+mn-cs"/>
                        </a:rPr>
                        <a:t>6</a:t>
                      </a:r>
                      <a:endParaRPr lang="de-DE" sz="900" b="0" i="0" u="none" strike="noStrike" kern="1200" dirty="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gn="l" defTabSz="602132" rtl="0" eaLnBrk="1" fontAlgn="b" latinLnBrk="0" hangingPunct="1">
                        <a:lnSpc>
                          <a:spcPct val="100000"/>
                        </a:lnSpc>
                        <a:spcBef>
                          <a:spcPts val="0"/>
                        </a:spcBef>
                        <a:spcAft>
                          <a:spcPts val="0"/>
                        </a:spcAft>
                        <a:buClrTx/>
                        <a:buSzTx/>
                        <a:buFontTx/>
                        <a:buNone/>
                        <a:tabLst/>
                        <a:defRPr/>
                      </a:pPr>
                      <a:r>
                        <a:rPr lang="de-DE" sz="900" b="0" i="0" u="none" strike="noStrike" kern="1200" dirty="0" smtClean="0">
                          <a:solidFill>
                            <a:srgbClr val="000000"/>
                          </a:solidFill>
                          <a:effectLst/>
                          <a:latin typeface="Calibri" panose="020F0502020204030204" pitchFamily="34" charset="0"/>
                          <a:ea typeface="+mn-ea"/>
                          <a:cs typeface="+mn-cs"/>
                        </a:rPr>
                        <a:t>Verify and</a:t>
                      </a:r>
                      <a:r>
                        <a:rPr lang="de-DE" sz="900" b="0" i="0" u="none" strike="noStrike" kern="1200" baseline="0" dirty="0" smtClean="0">
                          <a:solidFill>
                            <a:srgbClr val="000000"/>
                          </a:solidFill>
                          <a:effectLst/>
                          <a:latin typeface="Calibri" panose="020F0502020204030204" pitchFamily="34" charset="0"/>
                          <a:ea typeface="+mn-ea"/>
                          <a:cs typeface="+mn-cs"/>
                        </a:rPr>
                        <a:t> save</a:t>
                      </a:r>
                      <a:endParaRPr lang="de-DE" sz="900" b="0" i="0" u="none" strike="noStrike" kern="1200" dirty="0" smtClean="0">
                        <a:solidFill>
                          <a:srgbClr val="000000"/>
                        </a:solidFill>
                        <a:effectLst/>
                        <a:latin typeface="Calibri" panose="020F0502020204030204" pitchFamily="34" charset="0"/>
                        <a:ea typeface="+mn-ea"/>
                        <a:cs typeface="+mn-cs"/>
                      </a:endParaRPr>
                    </a:p>
                  </a:txBody>
                  <a:tcPr marL="144000" marR="5601" marT="7468"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bl>
          </a:graphicData>
        </a:graphic>
      </p:graphicFrame>
      <p:sp>
        <p:nvSpPr>
          <p:cNvPr id="3" name="Textfeld 13"/>
          <p:cNvSpPr txBox="1"/>
          <p:nvPr/>
        </p:nvSpPr>
        <p:spPr>
          <a:xfrm>
            <a:off x="4613544" y="41562"/>
            <a:ext cx="2299786" cy="477054"/>
          </a:xfrm>
          <a:prstGeom prst="rect">
            <a:avLst/>
          </a:prstGeom>
          <a:noFill/>
        </p:spPr>
        <p:txBody>
          <a:bodyPr wrap="square" rtlCol="0">
            <a:spAutoFit/>
          </a:bodyPr>
          <a:lstStyle/>
          <a:p>
            <a:pPr>
              <a:tabLst>
                <a:tab pos="1974850" algn="r"/>
                <a:tab pos="6100763" algn="r"/>
              </a:tabLst>
            </a:pPr>
            <a:r>
              <a:rPr lang="de-DE" sz="1600" i="1" kern="1200" baseline="0" dirty="0" smtClean="0">
                <a:latin typeface="Arial Black" panose="020B0A04020102020204" pitchFamily="34" charset="0"/>
                <a:ea typeface="+mj-ea"/>
                <a:cs typeface="+mj-cs"/>
              </a:rPr>
              <a:t>	TECLOT </a:t>
            </a:r>
            <a:r>
              <a:rPr lang="de-DE" sz="1600" i="1" kern="1200" baseline="0" dirty="0" err="1" smtClean="0">
                <a:latin typeface="Arial Black" panose="020B0A04020102020204" pitchFamily="34" charset="0"/>
                <a:ea typeface="+mj-ea"/>
                <a:cs typeface="+mj-cs"/>
              </a:rPr>
              <a:t>aPTT</a:t>
            </a:r>
            <a:r>
              <a:rPr lang="de-DE" sz="1600" i="1" kern="1200" baseline="0" dirty="0" smtClean="0">
                <a:latin typeface="Arial Black" panose="020B0A04020102020204" pitchFamily="34" charset="0"/>
                <a:ea typeface="+mj-ea"/>
                <a:cs typeface="+mj-cs"/>
              </a:rPr>
              <a:t>-S	</a:t>
            </a:r>
          </a:p>
          <a:p>
            <a:pPr>
              <a:tabLst>
                <a:tab pos="1974850" algn="r"/>
                <a:tab pos="6100763" algn="r"/>
              </a:tabLst>
            </a:pPr>
            <a:r>
              <a:rPr lang="de-DE" sz="900" i="1" kern="1200" baseline="0" dirty="0" smtClean="0">
                <a:latin typeface="Arial Black" panose="020B0A04020102020204" pitchFamily="34" charset="0"/>
                <a:ea typeface="+mj-ea"/>
                <a:cs typeface="+mj-cs"/>
              </a:rPr>
              <a:t>	REF: </a:t>
            </a:r>
            <a:r>
              <a:rPr lang="de-DE" sz="900" i="1" kern="1200" dirty="0" smtClean="0">
                <a:latin typeface="Arial Black" panose="020B0A04020102020204" pitchFamily="34" charset="0"/>
                <a:ea typeface="+mj-ea"/>
                <a:cs typeface="+mj-cs"/>
              </a:rPr>
              <a:t>  A</a:t>
            </a:r>
            <a:r>
              <a:rPr lang="de-DE" sz="900" i="1" kern="1200" baseline="0" dirty="0" smtClean="0">
                <a:latin typeface="Arial Black" panose="020B0A04020102020204" pitchFamily="34" charset="0"/>
                <a:ea typeface="+mj-ea"/>
                <a:cs typeface="+mj-cs"/>
              </a:rPr>
              <a:t>03x-xxx</a:t>
            </a:r>
          </a:p>
        </p:txBody>
      </p:sp>
    </p:spTree>
    <p:extLst>
      <p:ext uri="{BB962C8B-B14F-4D97-AF65-F5344CB8AC3E}">
        <p14:creationId xmlns:p14="http://schemas.microsoft.com/office/powerpoint/2010/main" val="38352823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senz">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orizont">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4875</Words>
  <Application>Microsoft Office PowerPoint</Application>
  <PresentationFormat>B5 (ISO) Paper (176x250 mm)</PresentationFormat>
  <Paragraphs>2438</Paragraphs>
  <Slides>49</Slides>
  <Notes>2</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49</vt:i4>
      </vt:variant>
    </vt:vector>
  </HeadingPairs>
  <TitlesOfParts>
    <vt:vector size="63" baseType="lpstr">
      <vt:lpstr>宋体</vt:lpstr>
      <vt:lpstr>黑体</vt:lpstr>
      <vt:lpstr>Arial</vt:lpstr>
      <vt:lpstr>Arial Black</vt:lpstr>
      <vt:lpstr>Calibri</vt:lpstr>
      <vt:lpstr>Calibri Light</vt:lpstr>
      <vt:lpstr>Cambria</vt:lpstr>
      <vt:lpstr>Symbol</vt:lpstr>
      <vt:lpstr>Tahoma</vt:lpstr>
      <vt:lpstr>Times New Roman</vt:lpstr>
      <vt:lpstr>Office Theme</vt:lpstr>
      <vt:lpstr>1_Custom Design</vt:lpstr>
      <vt:lpstr>Custom Design</vt:lpstr>
      <vt:lpstr>Benutzerdefiniertes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Rückblatt Seite-1</vt:lpstr>
      <vt:lpstr>Rückblatt-2</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wendy guo</dc:creator>
  <cp:lastModifiedBy>wendy guo</cp:lastModifiedBy>
  <cp:revision>701</cp:revision>
  <cp:lastPrinted>2017-09-26T11:14:33Z</cp:lastPrinted>
  <dcterms:created xsi:type="dcterms:W3CDTF">2017-07-31T08:15:18Z</dcterms:created>
  <dcterms:modified xsi:type="dcterms:W3CDTF">2019-12-10T06:48:14Z</dcterms:modified>
</cp:coreProperties>
</file>